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0" r:id="rId4"/>
    <p:sldId id="259" r:id="rId5"/>
    <p:sldId id="263" r:id="rId6"/>
    <p:sldId id="264" r:id="rId7"/>
    <p:sldId id="269" r:id="rId8"/>
    <p:sldId id="270" r:id="rId9"/>
    <p:sldId id="272" r:id="rId10"/>
    <p:sldId id="271" r:id="rId11"/>
    <p:sldId id="273" r:id="rId12"/>
    <p:sldId id="274" r:id="rId13"/>
    <p:sldId id="268" r:id="rId14"/>
    <p:sldId id="281" r:id="rId15"/>
    <p:sldId id="278" r:id="rId16"/>
    <p:sldId id="279" r:id="rId17"/>
    <p:sldId id="283" r:id="rId18"/>
    <p:sldId id="282" r:id="rId19"/>
    <p:sldId id="284" r:id="rId20"/>
    <p:sldId id="28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25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64;&#1082;&#1086;&#1083;&#1100;&#1085;&#1099;&#1081;%20&#1087;&#1089;&#1080;&#1093;&#1086;&#1083;&#1086;&#1075;\243%20&#1096;&#1082;\&#1057;&#1090;&#1074;&#1086;&#1088;&#1077;&#1085;&#1085;&#1103;%20&#1086;&#1089;&#1074;&#1110;&#1090;&#1085;&#1100;&#1086;&#1075;&#1086;%20&#1089;&#1077;&#1088;&#1077;&#1076;&#1086;&#1074;&#1080;&#1097;&#1072;\&#1040;&#1053;&#1050;&#1045;&#1058;&#1040;%20&#1050;&#1051;&#1040;&#1057;&#1053;&#1054;&#1043;&#1054;%20&#1050;&#1045;&#1056;&#1030;&#1042;&#1053;&#1048;&#1050;&#1040;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586384230042582E-2"/>
          <c:y val="7.2343362756351573E-2"/>
          <c:w val="0.62790546741738362"/>
          <c:h val="0.84230535227886716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Лист3!$AF$32:$AF$33</c:f>
              <c:strCache>
                <c:ptCount val="2"/>
                <c:pt idx="0">
                  <c:v>5-8 кл</c:v>
                </c:pt>
                <c:pt idx="1">
                  <c:v>9-11 кл</c:v>
                </c:pt>
              </c:strCache>
            </c:strRef>
          </c:cat>
          <c:val>
            <c:numRef>
              <c:f>Лист3!$AG$32:$AG$33</c:f>
              <c:numCache>
                <c:formatCode>0%</c:formatCode>
                <c:ptCount val="2"/>
                <c:pt idx="0">
                  <c:v>0.71000000000000063</c:v>
                </c:pt>
                <c:pt idx="1">
                  <c:v>0.29000000000000031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6-46B6-9C51-BBA530BA4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849687638733004"/>
          <c:y val="0.51211352296618751"/>
          <c:w val="0.30731691922084425"/>
          <c:h val="0.33194599708187517"/>
        </c:manualLayout>
      </c:layout>
      <c:overlay val="0"/>
      <c:txPr>
        <a:bodyPr/>
        <a:lstStyle/>
        <a:p>
          <a:pPr>
            <a:defRPr sz="1800"/>
          </a:pPr>
          <a:endParaRPr lang="uk-UA"/>
        </a:p>
      </c:txPr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86079504795102"/>
          <c:y val="7.2408293460925074E-2"/>
          <c:w val="0.7310412034957211"/>
          <c:h val="0.601041831493555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Лист3!$A$398</c:f>
              <c:strCache>
                <c:ptCount val="1"/>
                <c:pt idx="0">
                  <c:v>5-8 кл</c:v>
                </c:pt>
              </c:strCache>
            </c:strRef>
          </c:tx>
          <c:invertIfNegative val="0"/>
          <c:cat>
            <c:strRef>
              <c:f>Лист3!$B$397:$D$397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Лист3!$B$398:$D$398</c:f>
              <c:numCache>
                <c:formatCode>0%</c:formatCode>
                <c:ptCount val="3"/>
                <c:pt idx="0">
                  <c:v>0.14000000000000001</c:v>
                </c:pt>
                <c:pt idx="1">
                  <c:v>0.44</c:v>
                </c:pt>
                <c:pt idx="2">
                  <c:v>0.43000000000000038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03-4F17-B87C-99BF8336581F}"/>
            </c:ext>
          </c:extLst>
        </c:ser>
        <c:ser>
          <c:idx val="1"/>
          <c:order val="1"/>
          <c:tx>
            <c:strRef>
              <c:f>Лист3!$A$399</c:f>
              <c:strCache>
                <c:ptCount val="1"/>
                <c:pt idx="0">
                  <c:v>9-11 кл</c:v>
                </c:pt>
              </c:strCache>
            </c:strRef>
          </c:tx>
          <c:invertIfNegative val="0"/>
          <c:cat>
            <c:strRef>
              <c:f>Лист3!$B$397:$D$397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Лист3!$B$399:$D$399</c:f>
              <c:numCache>
                <c:formatCode>0%</c:formatCode>
                <c:ptCount val="3"/>
                <c:pt idx="0">
                  <c:v>0.26</c:v>
                </c:pt>
                <c:pt idx="1">
                  <c:v>0.60000000000000064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03-4F17-B87C-99BF83365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420224"/>
        <c:axId val="58422016"/>
      </c:barChart>
      <c:catAx>
        <c:axId val="58420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422016"/>
        <c:crosses val="autoZero"/>
        <c:auto val="1"/>
        <c:lblAlgn val="ctr"/>
        <c:lblOffset val="100"/>
        <c:noMultiLvlLbl val="0"/>
      </c:catAx>
      <c:valAx>
        <c:axId val="584220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84202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20045636804227"/>
          <c:y val="5.2263637785178223E-2"/>
          <c:w val="0.8263947100159249"/>
          <c:h val="0.74657780173017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Лист3!$E$396</c:f>
              <c:strCache>
                <c:ptCount val="1"/>
                <c:pt idx="0">
                  <c:v>5-11 кл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6A39-43E0-8DE8-E8AD910CFAD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A39-43E0-8DE8-E8AD910CFAD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6A39-43E0-8DE8-E8AD910CFAD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6A39-43E0-8DE8-E8AD910CFAD9}"/>
              </c:ext>
            </c:extLst>
          </c:dPt>
          <c:cat>
            <c:strRef>
              <c:f>Лист3!$F$395:$J$395</c:f>
              <c:strCache>
                <c:ptCount val="5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</c:strCache>
            </c:strRef>
          </c:cat>
          <c:val>
            <c:numRef>
              <c:f>Лист3!$F$396:$J$396</c:f>
              <c:numCache>
                <c:formatCode>0%</c:formatCode>
                <c:ptCount val="5"/>
                <c:pt idx="0">
                  <c:v>0.30000000000000032</c:v>
                </c:pt>
                <c:pt idx="1">
                  <c:v>0.54</c:v>
                </c:pt>
                <c:pt idx="2">
                  <c:v>0.11</c:v>
                </c:pt>
                <c:pt idx="3">
                  <c:v>0.17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39-43E0-8DE8-E8AD910CF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447744"/>
        <c:axId val="58449280"/>
      </c:barChart>
      <c:catAx>
        <c:axId val="58447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449280"/>
        <c:crosses val="autoZero"/>
        <c:auto val="1"/>
        <c:lblAlgn val="ctr"/>
        <c:lblOffset val="100"/>
        <c:noMultiLvlLbl val="0"/>
      </c:catAx>
      <c:valAx>
        <c:axId val="58449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844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75218722659709"/>
          <c:y val="7.1312032254518695E-2"/>
          <c:w val="0.69210419542052615"/>
          <c:h val="0.71191030358822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Вчит!$B$181</c:f>
              <c:strCache>
                <c:ptCount val="1"/>
                <c:pt idx="0">
                  <c:v>1-4 кл</c:v>
                </c:pt>
              </c:strCache>
            </c:strRef>
          </c:tx>
          <c:invertIfNegative val="0"/>
          <c:cat>
            <c:strRef>
              <c:f>Вчит!$C$180:$E$180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Вчит!$C$181:$E$181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0.36000000000000032</c:v>
                </c:pt>
                <c:pt idx="2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2-4642-B96E-DF7352F170CB}"/>
            </c:ext>
          </c:extLst>
        </c:ser>
        <c:ser>
          <c:idx val="1"/>
          <c:order val="1"/>
          <c:tx>
            <c:strRef>
              <c:f>Вчит!$B$182</c:f>
              <c:strCache>
                <c:ptCount val="1"/>
                <c:pt idx="0">
                  <c:v>5-8 кл</c:v>
                </c:pt>
              </c:strCache>
            </c:strRef>
          </c:tx>
          <c:invertIfNegative val="0"/>
          <c:cat>
            <c:strRef>
              <c:f>Вчит!$C$180:$E$180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Вчит!$C$182:$E$182</c:f>
              <c:numCache>
                <c:formatCode>0%</c:formatCode>
                <c:ptCount val="3"/>
                <c:pt idx="0">
                  <c:v>0.44</c:v>
                </c:pt>
                <c:pt idx="1">
                  <c:v>0.56000000000000005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52-4642-B96E-DF7352F170CB}"/>
            </c:ext>
          </c:extLst>
        </c:ser>
        <c:ser>
          <c:idx val="2"/>
          <c:order val="2"/>
          <c:tx>
            <c:strRef>
              <c:f>Вчит!$B$183</c:f>
              <c:strCache>
                <c:ptCount val="1"/>
                <c:pt idx="0">
                  <c:v>9-11 кл</c:v>
                </c:pt>
              </c:strCache>
            </c:strRef>
          </c:tx>
          <c:invertIfNegative val="0"/>
          <c:cat>
            <c:strRef>
              <c:f>Вчит!$C$180:$E$180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Вчит!$C$183:$E$183</c:f>
              <c:numCache>
                <c:formatCode>0%</c:formatCode>
                <c:ptCount val="3"/>
                <c:pt idx="0">
                  <c:v>0.25</c:v>
                </c:pt>
                <c:pt idx="1">
                  <c:v>0.75000000000000155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52-4642-B96E-DF7352F170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709888"/>
        <c:axId val="58711424"/>
      </c:barChart>
      <c:catAx>
        <c:axId val="5870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uk-UA"/>
          </a:p>
        </c:txPr>
        <c:crossAx val="58711424"/>
        <c:crosses val="autoZero"/>
        <c:auto val="1"/>
        <c:lblAlgn val="ctr"/>
        <c:lblOffset val="100"/>
        <c:noMultiLvlLbl val="0"/>
      </c:catAx>
      <c:valAx>
        <c:axId val="58711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87098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Вчит!$B$187</c:f>
              <c:strCache>
                <c:ptCount val="1"/>
                <c:pt idx="0">
                  <c:v>1-4 кл</c:v>
                </c:pt>
              </c:strCache>
            </c:strRef>
          </c:tx>
          <c:invertIfNegative val="0"/>
          <c:cat>
            <c:strRef>
              <c:f>Вчит!$C$186:$J$186</c:f>
              <c:strCache>
                <c:ptCount val="8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  <c:pt idx="6">
                  <c:v>ж</c:v>
                </c:pt>
                <c:pt idx="7">
                  <c:v>з</c:v>
                </c:pt>
              </c:strCache>
            </c:strRef>
          </c:cat>
          <c:val>
            <c:numRef>
              <c:f>Вчит!$C$187:$J$187</c:f>
              <c:numCache>
                <c:formatCode>0%</c:formatCode>
                <c:ptCount val="8"/>
                <c:pt idx="0">
                  <c:v>0.5</c:v>
                </c:pt>
                <c:pt idx="1">
                  <c:v>0.64000000000000168</c:v>
                </c:pt>
                <c:pt idx="2">
                  <c:v>0.14000000000000001</c:v>
                </c:pt>
                <c:pt idx="3">
                  <c:v>0.79</c:v>
                </c:pt>
                <c:pt idx="4">
                  <c:v>0</c:v>
                </c:pt>
                <c:pt idx="5">
                  <c:v>0.14000000000000001</c:v>
                </c:pt>
                <c:pt idx="6">
                  <c:v>0.29000000000000031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2-44A7-A84F-C327D1E7D54A}"/>
            </c:ext>
          </c:extLst>
        </c:ser>
        <c:ser>
          <c:idx val="1"/>
          <c:order val="1"/>
          <c:tx>
            <c:strRef>
              <c:f>Вчит!$B$188</c:f>
              <c:strCache>
                <c:ptCount val="1"/>
                <c:pt idx="0">
                  <c:v>5-8 кл</c:v>
                </c:pt>
              </c:strCache>
            </c:strRef>
          </c:tx>
          <c:invertIfNegative val="0"/>
          <c:cat>
            <c:strRef>
              <c:f>Вчит!$C$186:$J$186</c:f>
              <c:strCache>
                <c:ptCount val="8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  <c:pt idx="6">
                  <c:v>ж</c:v>
                </c:pt>
                <c:pt idx="7">
                  <c:v>з</c:v>
                </c:pt>
              </c:strCache>
            </c:strRef>
          </c:cat>
          <c:val>
            <c:numRef>
              <c:f>Вчит!$C$188:$J$188</c:f>
              <c:numCache>
                <c:formatCode>0%</c:formatCode>
                <c:ptCount val="8"/>
                <c:pt idx="0">
                  <c:v>0.67000000000000193</c:v>
                </c:pt>
                <c:pt idx="1">
                  <c:v>0.56000000000000005</c:v>
                </c:pt>
                <c:pt idx="2">
                  <c:v>0.22</c:v>
                </c:pt>
                <c:pt idx="3">
                  <c:v>0.33000000000000096</c:v>
                </c:pt>
                <c:pt idx="4">
                  <c:v>0.11</c:v>
                </c:pt>
                <c:pt idx="5">
                  <c:v>0.44</c:v>
                </c:pt>
                <c:pt idx="6">
                  <c:v>0.22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52-44A7-A84F-C327D1E7D54A}"/>
            </c:ext>
          </c:extLst>
        </c:ser>
        <c:ser>
          <c:idx val="2"/>
          <c:order val="2"/>
          <c:tx>
            <c:strRef>
              <c:f>Вчит!$B$189</c:f>
              <c:strCache>
                <c:ptCount val="1"/>
                <c:pt idx="0">
                  <c:v>9-11 кл</c:v>
                </c:pt>
              </c:strCache>
            </c:strRef>
          </c:tx>
          <c:invertIfNegative val="0"/>
          <c:cat>
            <c:strRef>
              <c:f>Вчит!$C$186:$J$186</c:f>
              <c:strCache>
                <c:ptCount val="8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  <c:pt idx="6">
                  <c:v>ж</c:v>
                </c:pt>
                <c:pt idx="7">
                  <c:v>з</c:v>
                </c:pt>
              </c:strCache>
            </c:strRef>
          </c:cat>
          <c:val>
            <c:numRef>
              <c:f>Вчит!$C$189:$J$189</c:f>
              <c:numCache>
                <c:formatCode>0%</c:formatCode>
                <c:ptCount val="8"/>
                <c:pt idx="0">
                  <c:v>0.5</c:v>
                </c:pt>
                <c:pt idx="1">
                  <c:v>0.75000000000000155</c:v>
                </c:pt>
                <c:pt idx="2">
                  <c:v>0</c:v>
                </c:pt>
                <c:pt idx="3">
                  <c:v>0.5</c:v>
                </c:pt>
                <c:pt idx="4">
                  <c:v>0</c:v>
                </c:pt>
                <c:pt idx="5">
                  <c:v>0.75000000000000155</c:v>
                </c:pt>
                <c:pt idx="6">
                  <c:v>0.5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52-44A7-A84F-C327D1E7D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741120"/>
        <c:axId val="58742656"/>
      </c:barChart>
      <c:catAx>
        <c:axId val="58741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742656"/>
        <c:crosses val="autoZero"/>
        <c:auto val="1"/>
        <c:lblAlgn val="ctr"/>
        <c:lblOffset val="100"/>
        <c:noMultiLvlLbl val="0"/>
      </c:catAx>
      <c:valAx>
        <c:axId val="587426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87411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157031933508388"/>
          <c:y val="2.4753694537637434E-2"/>
          <c:w val="0.48598545494313211"/>
          <c:h val="0.8781086972469012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68B9-4782-A3FB-3A8A1A5EF5B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8B9-4782-A3FB-3A8A1A5EF5B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68B9-4782-A3FB-3A8A1A5EF5B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8B9-4782-A3FB-3A8A1A5EF5B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68B9-4782-A3FB-3A8A1A5EF5B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68B9-4782-A3FB-3A8A1A5EF5B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6-68B9-4782-A3FB-3A8A1A5EF5B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68B9-4782-A3FB-3A8A1A5EF5B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8-68B9-4782-A3FB-3A8A1A5EF5B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9-68B9-4782-A3FB-3A8A1A5EF5B7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A-68B9-4782-A3FB-3A8A1A5EF5B7}"/>
              </c:ext>
            </c:extLst>
          </c:dPt>
          <c:cat>
            <c:strRef>
              <c:f>Аркуш3!$H$3:$H$23</c:f>
              <c:strCache>
                <c:ptCount val="21"/>
                <c:pt idx="0">
                  <c:v>Онлайн збори  - Раз на тиждень</c:v>
                </c:pt>
                <c:pt idx="1">
                  <c:v>Електронне листування</c:v>
                </c:pt>
                <c:pt idx="2">
                  <c:v>Завжди бути на зв'язку. будь-якими способами</c:v>
                </c:pt>
                <c:pt idx="3">
                  <c:v>Месенджер</c:v>
                </c:pt>
                <c:pt idx="4">
                  <c:v>Соц.мережі</c:v>
                </c:pt>
                <c:pt idx="5">
                  <c:v>Тематичні лекції або бесіди</c:v>
                </c:pt>
                <c:pt idx="6">
                  <c:v>Діалог</c:v>
                </c:pt>
                <c:pt idx="7">
                  <c:v>Круглі столи</c:v>
                </c:pt>
                <c:pt idx="8">
                  <c:v>Електронний щоденник чи звіт про досягнення учня</c:v>
                </c:pt>
                <c:pt idx="9">
                  <c:v>Тренінги</c:v>
                </c:pt>
                <c:pt idx="10">
                  <c:v>Телефонний зв'язок</c:v>
                </c:pt>
                <c:pt idx="11">
                  <c:v>Інтернет-зв'язок</c:v>
                </c:pt>
                <c:pt idx="12">
                  <c:v>Мобільний телефон</c:v>
                </c:pt>
                <c:pt idx="13">
                  <c:v>Колективни заходи, Свята, вікторини сумісні з дітьми та батьками</c:v>
                </c:pt>
                <c:pt idx="14">
                  <c:v>Віртуальні" батьківські збори ( скайп, вайбер і т.і.)</c:v>
                </c:pt>
                <c:pt idx="15">
                  <c:v>Зустрічі</c:v>
                </c:pt>
                <c:pt idx="16">
                  <c:v>Спілкування</c:v>
                </c:pt>
                <c:pt idx="17">
                  <c:v>Бесіди, розмови</c:v>
                </c:pt>
                <c:pt idx="18">
                  <c:v>Вайбер</c:v>
                </c:pt>
                <c:pt idx="19">
                  <c:v>Батьківськи збори</c:v>
                </c:pt>
                <c:pt idx="20">
                  <c:v>Індивідуальне спілкування , консультації</c:v>
                </c:pt>
              </c:strCache>
            </c:strRef>
          </c:cat>
          <c:val>
            <c:numRef>
              <c:f>Аркуш3!$I$3:$I$23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5</c:v>
                </c:pt>
                <c:pt idx="11">
                  <c:v>7</c:v>
                </c:pt>
                <c:pt idx="12">
                  <c:v>7</c:v>
                </c:pt>
                <c:pt idx="13">
                  <c:v>10</c:v>
                </c:pt>
                <c:pt idx="14">
                  <c:v>11</c:v>
                </c:pt>
                <c:pt idx="15">
                  <c:v>13</c:v>
                </c:pt>
                <c:pt idx="16">
                  <c:v>22</c:v>
                </c:pt>
                <c:pt idx="17">
                  <c:v>23</c:v>
                </c:pt>
                <c:pt idx="18">
                  <c:v>31</c:v>
                </c:pt>
                <c:pt idx="19">
                  <c:v>44</c:v>
                </c:pt>
                <c:pt idx="2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8B9-4782-A3FB-3A8A1A5EF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796288"/>
        <c:axId val="58798080"/>
      </c:barChart>
      <c:catAx>
        <c:axId val="58796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uk-UA"/>
          </a:p>
        </c:txPr>
        <c:crossAx val="58798080"/>
        <c:crosses val="autoZero"/>
        <c:auto val="1"/>
        <c:lblAlgn val="ctr"/>
        <c:lblOffset val="100"/>
        <c:noMultiLvlLbl val="0"/>
      </c:catAx>
      <c:valAx>
        <c:axId val="587980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8796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45425649659153"/>
          <c:y val="5.5441762768395492E-2"/>
          <c:w val="0.80379180112770066"/>
          <c:h val="0.7458967416301064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Лист3!$F$71:$K$71</c:f>
              <c:strCache>
                <c:ptCount val="6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</c:strCache>
            </c:strRef>
          </c:cat>
          <c:val>
            <c:numRef>
              <c:f>Лист3!$F$72:$K$72</c:f>
              <c:numCache>
                <c:formatCode>0%</c:formatCode>
                <c:ptCount val="6"/>
                <c:pt idx="0">
                  <c:v>0.1</c:v>
                </c:pt>
                <c:pt idx="1">
                  <c:v>9.0000000000000024E-2</c:v>
                </c:pt>
                <c:pt idx="2">
                  <c:v>0.30000000000000032</c:v>
                </c:pt>
                <c:pt idx="3">
                  <c:v>0.21000000000000021</c:v>
                </c:pt>
                <c:pt idx="4">
                  <c:v>0.53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6-4872-8C5B-D248A0E2C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988160"/>
        <c:axId val="48989696"/>
      </c:barChart>
      <c:catAx>
        <c:axId val="48988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989696"/>
        <c:crosses val="autoZero"/>
        <c:auto val="1"/>
        <c:lblAlgn val="ctr"/>
        <c:lblOffset val="100"/>
        <c:noMultiLvlLbl val="0"/>
      </c:catAx>
      <c:valAx>
        <c:axId val="489896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8988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02402822770369"/>
          <c:y val="7.0122965990711494E-2"/>
          <c:w val="0.80590428265273262"/>
          <c:h val="0.7364668974806435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cat>
            <c:strRef>
              <c:f>Вчит!$T$69:$Y$69</c:f>
              <c:strCache>
                <c:ptCount val="6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</c:strCache>
            </c:strRef>
          </c:cat>
          <c:val>
            <c:numRef>
              <c:f>Вчит!$T$70:$Y$70</c:f>
              <c:numCache>
                <c:formatCode>0%</c:formatCode>
                <c:ptCount val="6"/>
                <c:pt idx="0">
                  <c:v>0.30000000000000032</c:v>
                </c:pt>
                <c:pt idx="1">
                  <c:v>0.22</c:v>
                </c:pt>
                <c:pt idx="2">
                  <c:v>0.78</c:v>
                </c:pt>
                <c:pt idx="3">
                  <c:v>0.37000000000000038</c:v>
                </c:pt>
                <c:pt idx="4">
                  <c:v>0.44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03-42C6-8B92-2A016F4B4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310592"/>
        <c:axId val="53312128"/>
      </c:barChart>
      <c:catAx>
        <c:axId val="53310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3312128"/>
        <c:crosses val="autoZero"/>
        <c:auto val="1"/>
        <c:lblAlgn val="ctr"/>
        <c:lblOffset val="100"/>
        <c:noMultiLvlLbl val="0"/>
      </c:catAx>
      <c:valAx>
        <c:axId val="53312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3310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905271140701222E-2"/>
          <c:y val="5.8061059344421913E-2"/>
          <c:w val="0.76632140007109084"/>
          <c:h val="0.78236864223284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Лист3!$AC$309</c:f>
              <c:strCache>
                <c:ptCount val="1"/>
                <c:pt idx="0">
                  <c:v>5-8 кл</c:v>
                </c:pt>
              </c:strCache>
            </c:strRef>
          </c:tx>
          <c:invertIfNegative val="0"/>
          <c:cat>
            <c:strRef>
              <c:f>Лист3!$AD$308:$AI$308</c:f>
              <c:strCache>
                <c:ptCount val="6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</c:strCache>
            </c:strRef>
          </c:cat>
          <c:val>
            <c:numRef>
              <c:f>Лист3!$AD$309:$AI$309</c:f>
              <c:numCache>
                <c:formatCode>0%</c:formatCode>
                <c:ptCount val="6"/>
                <c:pt idx="0">
                  <c:v>0.1</c:v>
                </c:pt>
                <c:pt idx="1">
                  <c:v>0.11</c:v>
                </c:pt>
                <c:pt idx="2">
                  <c:v>0.21000000000000021</c:v>
                </c:pt>
                <c:pt idx="3">
                  <c:v>0.24000000000000021</c:v>
                </c:pt>
                <c:pt idx="4">
                  <c:v>0.51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F-4E44-A19A-86F36D0BC384}"/>
            </c:ext>
          </c:extLst>
        </c:ser>
        <c:ser>
          <c:idx val="1"/>
          <c:order val="1"/>
          <c:tx>
            <c:strRef>
              <c:f>Лист3!$AC$310</c:f>
              <c:strCache>
                <c:ptCount val="1"/>
                <c:pt idx="0">
                  <c:v>9-11 кл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Лист3!$AD$308:$AI$308</c:f>
              <c:strCache>
                <c:ptCount val="6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</c:strCache>
            </c:strRef>
          </c:cat>
          <c:val>
            <c:numRef>
              <c:f>Лист3!$AD$310:$AI$310</c:f>
              <c:numCache>
                <c:formatCode>0%</c:formatCode>
                <c:ptCount val="6"/>
                <c:pt idx="0">
                  <c:v>9.0000000000000024E-2</c:v>
                </c:pt>
                <c:pt idx="1">
                  <c:v>0.05</c:v>
                </c:pt>
                <c:pt idx="2">
                  <c:v>0.5</c:v>
                </c:pt>
                <c:pt idx="3">
                  <c:v>0.14000000000000001</c:v>
                </c:pt>
                <c:pt idx="4">
                  <c:v>0.58000000000000007</c:v>
                </c:pt>
                <c:pt idx="5">
                  <c:v>0.12000000000000002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CF-4E44-A19A-86F36D0BC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82464"/>
        <c:axId val="47984000"/>
      </c:barChart>
      <c:catAx>
        <c:axId val="47982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984000"/>
        <c:crosses val="autoZero"/>
        <c:auto val="1"/>
        <c:lblAlgn val="ctr"/>
        <c:lblOffset val="100"/>
        <c:noMultiLvlLbl val="0"/>
      </c:catAx>
      <c:valAx>
        <c:axId val="479840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79824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42956948880772"/>
          <c:y val="0"/>
          <c:w val="0.73813485448136362"/>
          <c:h val="0.958989862165628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E235-4C03-9E72-C7349427C8E6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E235-4C03-9E72-C7349427C8E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E235-4C03-9E72-C7349427C8E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Лист3!$B$76:$D$76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Лист3!$B$77:$D$77</c:f>
              <c:numCache>
                <c:formatCode>0%</c:formatCode>
                <c:ptCount val="3"/>
                <c:pt idx="0">
                  <c:v>0.11</c:v>
                </c:pt>
                <c:pt idx="1">
                  <c:v>0.3900000000000009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35-4C03-9E72-C7349427C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7774964202653"/>
          <c:y val="0.11702280867386067"/>
          <c:w val="0.71057191451007928"/>
          <c:h val="0.88297719132613928"/>
        </c:manualLayout>
      </c:layout>
      <c:pieChart>
        <c:varyColors val="1"/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Лист3!$B$353:$D$353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Лист3!$B$354:$D$354</c:f>
              <c:numCache>
                <c:formatCode>General</c:formatCode>
                <c:ptCount val="3"/>
                <c:pt idx="0">
                  <c:v>41</c:v>
                </c:pt>
                <c:pt idx="1">
                  <c:v>174</c:v>
                </c:pt>
                <c:pt idx="2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5C-44F3-B6FD-76416BAE917C}"/>
            </c:ext>
          </c:extLst>
        </c:ser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Вчит!$T$85:$V$85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Вчит!$T$86:$V$86</c:f>
              <c:numCache>
                <c:formatCode>0%</c:formatCode>
                <c:ptCount val="3"/>
                <c:pt idx="0">
                  <c:v>0.59</c:v>
                </c:pt>
                <c:pt idx="1">
                  <c:v>0.41000000000000031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5C-44F3-B6FD-76416BAE9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1887522171551841"/>
          <c:y val="0.26950515259258473"/>
          <c:w val="0.69966638004281856"/>
          <c:h val="0.65834869797186946"/>
        </c:manualLayout>
      </c:layout>
      <c:pieChart>
        <c:varyColors val="1"/>
        <c:ser>
          <c:idx val="0"/>
          <c:order val="0"/>
          <c:tx>
            <c:strRef>
              <c:f>Лист3!$J$362</c:f>
              <c:strCache>
                <c:ptCount val="1"/>
                <c:pt idx="0">
                  <c:v> 5-8 кл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Лист3!$K$361:$M$361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Лист3!$K$362:$M$362</c:f>
              <c:numCache>
                <c:formatCode>General</c:formatCode>
                <c:ptCount val="3"/>
                <c:pt idx="0">
                  <c:v>17</c:v>
                </c:pt>
                <c:pt idx="1">
                  <c:v>112</c:v>
                </c:pt>
                <c:pt idx="2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23-4F3D-B6DD-8181B0601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3973583073241297"/>
          <c:y val="0.2436492133038439"/>
          <c:w val="0.74672443237492703"/>
          <c:h val="0.70005415535149362"/>
        </c:manualLayout>
      </c:layout>
      <c:pieChart>
        <c:varyColors val="1"/>
        <c:ser>
          <c:idx val="0"/>
          <c:order val="0"/>
          <c:tx>
            <c:strRef>
              <c:f>Лист3!$J$364</c:f>
              <c:strCache>
                <c:ptCount val="1"/>
                <c:pt idx="0">
                  <c:v> 9-11 кл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Лист3!$K$363:$M$363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Лист3!$K$364:$M$364</c:f>
              <c:numCache>
                <c:formatCode>General</c:formatCode>
                <c:ptCount val="3"/>
                <c:pt idx="0">
                  <c:v>24</c:v>
                </c:pt>
                <c:pt idx="1">
                  <c:v>62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7-4DEB-B455-94898AB6B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Вчит!$B$175</c:f>
              <c:strCache>
                <c:ptCount val="1"/>
                <c:pt idx="0">
                  <c:v>1-4 кл</c:v>
                </c:pt>
              </c:strCache>
            </c:strRef>
          </c:tx>
          <c:invertIfNegative val="0"/>
          <c:cat>
            <c:strRef>
              <c:f>Вчит!$C$174:$J$174</c:f>
              <c:strCache>
                <c:ptCount val="8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  <c:pt idx="6">
                  <c:v>ж</c:v>
                </c:pt>
                <c:pt idx="7">
                  <c:v>з</c:v>
                </c:pt>
              </c:strCache>
            </c:strRef>
          </c:cat>
          <c:val>
            <c:numRef>
              <c:f>Вчит!$C$175:$J$175</c:f>
              <c:numCache>
                <c:formatCode>0%</c:formatCode>
                <c:ptCount val="8"/>
                <c:pt idx="0">
                  <c:v>0.56999999999999995</c:v>
                </c:pt>
                <c:pt idx="1">
                  <c:v>0.36000000000000032</c:v>
                </c:pt>
                <c:pt idx="2">
                  <c:v>7.0000000000000021E-2</c:v>
                </c:pt>
                <c:pt idx="3">
                  <c:v>0.36000000000000032</c:v>
                </c:pt>
                <c:pt idx="4">
                  <c:v>0</c:v>
                </c:pt>
                <c:pt idx="5">
                  <c:v>0.36000000000000032</c:v>
                </c:pt>
                <c:pt idx="6">
                  <c:v>0</c:v>
                </c:pt>
                <c:pt idx="7">
                  <c:v>0.36000000000000032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27-411B-9C77-952B4B5D4BEC}"/>
            </c:ext>
          </c:extLst>
        </c:ser>
        <c:ser>
          <c:idx val="1"/>
          <c:order val="1"/>
          <c:tx>
            <c:strRef>
              <c:f>Вчит!$B$176</c:f>
              <c:strCache>
                <c:ptCount val="1"/>
                <c:pt idx="0">
                  <c:v>5-8 кл</c:v>
                </c:pt>
              </c:strCache>
            </c:strRef>
          </c:tx>
          <c:invertIfNegative val="0"/>
          <c:cat>
            <c:strRef>
              <c:f>Вчит!$C$174:$J$174</c:f>
              <c:strCache>
                <c:ptCount val="8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  <c:pt idx="6">
                  <c:v>ж</c:v>
                </c:pt>
                <c:pt idx="7">
                  <c:v>з</c:v>
                </c:pt>
              </c:strCache>
            </c:strRef>
          </c:cat>
          <c:val>
            <c:numRef>
              <c:f>Вчит!$C$176:$J$176</c:f>
              <c:numCache>
                <c:formatCode>0%</c:formatCode>
                <c:ptCount val="8"/>
                <c:pt idx="0">
                  <c:v>0.67000000000000204</c:v>
                </c:pt>
                <c:pt idx="1">
                  <c:v>0.33000000000000101</c:v>
                </c:pt>
                <c:pt idx="2">
                  <c:v>0.22</c:v>
                </c:pt>
                <c:pt idx="3">
                  <c:v>0.22</c:v>
                </c:pt>
                <c:pt idx="4">
                  <c:v>0</c:v>
                </c:pt>
                <c:pt idx="5">
                  <c:v>0.22</c:v>
                </c:pt>
                <c:pt idx="6">
                  <c:v>0.11</c:v>
                </c:pt>
                <c:pt idx="7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27-411B-9C77-952B4B5D4BEC}"/>
            </c:ext>
          </c:extLst>
        </c:ser>
        <c:ser>
          <c:idx val="2"/>
          <c:order val="2"/>
          <c:tx>
            <c:strRef>
              <c:f>Вчит!$B$177</c:f>
              <c:strCache>
                <c:ptCount val="1"/>
                <c:pt idx="0">
                  <c:v>9-11 кл</c:v>
                </c:pt>
              </c:strCache>
            </c:strRef>
          </c:tx>
          <c:invertIfNegative val="0"/>
          <c:cat>
            <c:strRef>
              <c:f>Вчит!$C$174:$J$174</c:f>
              <c:strCache>
                <c:ptCount val="8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  <c:pt idx="6">
                  <c:v>ж</c:v>
                </c:pt>
                <c:pt idx="7">
                  <c:v>з</c:v>
                </c:pt>
              </c:strCache>
            </c:strRef>
          </c:cat>
          <c:val>
            <c:numRef>
              <c:f>Вчит!$C$177:$J$177</c:f>
              <c:numCache>
                <c:formatCode>0%</c:formatCode>
                <c:ptCount val="8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  <c:pt idx="3">
                  <c:v>0</c:v>
                </c:pt>
                <c:pt idx="4">
                  <c:v>0.25</c:v>
                </c:pt>
                <c:pt idx="5">
                  <c:v>0.25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27-411B-9C77-952B4B5D4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360960"/>
        <c:axId val="58362496"/>
      </c:barChart>
      <c:catAx>
        <c:axId val="58360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362496"/>
        <c:crosses val="autoZero"/>
        <c:auto val="1"/>
        <c:lblAlgn val="ctr"/>
        <c:lblOffset val="100"/>
        <c:noMultiLvlLbl val="0"/>
      </c:catAx>
      <c:valAx>
        <c:axId val="583624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8360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Arial" pitchFamily="34" charset="0"/>
          <a:cs typeface="Arial" pitchFamily="34" charset="0"/>
        </a:defRPr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C461A-6B2B-4D03-907C-9353DCD9068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5C510-FCDE-4FCB-BC86-6646689476D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 bright="4000" contrast="-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B92D0-5A11-4033-86C9-E4766A3C4AF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000E92-7A1A-4FB8-AC14-DF927710BBB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2824154"/>
            <a:ext cx="3929090" cy="135732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 УЧНІВ</a:t>
            </a:r>
          </a:p>
          <a:p>
            <a:pPr>
              <a:buFont typeface="Arial" pitchFamily="34" charset="0"/>
              <a:buChar char="•"/>
            </a:pPr>
            <a:r>
              <a:rPr lang="uk-UA" b="1" i="1" dirty="0" smtClean="0">
                <a:latin typeface="Arial" pitchFamily="34" charset="0"/>
                <a:cs typeface="Arial" pitchFamily="34" charset="0"/>
              </a:rPr>
              <a:t>  БАТЬКІВ</a:t>
            </a:r>
          </a:p>
          <a:p>
            <a:pPr>
              <a:buFont typeface="Arial" pitchFamily="34" charset="0"/>
              <a:buChar char="•"/>
            </a:pPr>
            <a:r>
              <a:rPr lang="uk-UA" b="1" i="1" dirty="0" smtClean="0">
                <a:latin typeface="Arial" pitchFamily="34" charset="0"/>
                <a:cs typeface="Arial" pitchFamily="34" charset="0"/>
              </a:rPr>
              <a:t>  КЛАСНИХ КЕРІВНИКІВ</a:t>
            </a:r>
            <a:endParaRPr lang="ru-RU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478572"/>
            <a:ext cx="48648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i="1" dirty="0" smtClean="0">
                <a:latin typeface="Arial" pitchFamily="34" charset="0"/>
                <a:cs typeface="Arial" pitchFamily="34" charset="0"/>
              </a:rPr>
              <a:t>КЛАСНИЙ КЕРІВНИК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ОЧИМА :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691680" y="4871877"/>
            <a:ext cx="6192688" cy="1869491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uk-U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Результати опитування, проведеного психологом</a:t>
            </a:r>
            <a:r>
              <a:rPr kumimoji="0" lang="uk-UA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uk-UA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ЗЗСО № 243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uk-UA" sz="24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Фатєєвим</a:t>
            </a:r>
            <a:r>
              <a:rPr lang="uk-UA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С.А.</a:t>
            </a:r>
            <a:endParaRPr kumimoji="0" lang="uk-UA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uk-UA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uk-UA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Грудень </a:t>
            </a:r>
            <a:r>
              <a:rPr lang="uk-UA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2018 р.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 descr="D:\Школьный психолог\243 шк\Створення освітнього середовища\лог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"/>
            <a:ext cx="2214546" cy="2412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 descr="D:\Школьный психолог\243 шк\Створення освітнього середовища\БАТЬКИ\1-11 кл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4686"/>
            <a:ext cx="5000628" cy="230458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0034" y="1571612"/>
            <a:ext cx="3429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Як часто у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вашому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класі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проводяться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цікаві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розважальні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заходи?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6" name="Picture 4" descr="D:\Школьный психолог\243 шк\Створення освітнього середовища\БАТЬКИ\1-11 кл\9 - 1-4 к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541742"/>
            <a:ext cx="4143372" cy="1732464"/>
          </a:xfrm>
          <a:prstGeom prst="rect">
            <a:avLst/>
          </a:prstGeom>
          <a:noFill/>
        </p:spPr>
      </p:pic>
      <p:pic>
        <p:nvPicPr>
          <p:cNvPr id="28677" name="Picture 5" descr="D:\Школьный психолог\243 шк\Створення освітнього середовища\БАТЬКИ\1-11 кл\9 - 5-8 кл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262697"/>
            <a:ext cx="4143372" cy="1737939"/>
          </a:xfrm>
          <a:prstGeom prst="rect">
            <a:avLst/>
          </a:prstGeom>
          <a:noFill/>
        </p:spPr>
      </p:pic>
      <p:pic>
        <p:nvPicPr>
          <p:cNvPr id="28679" name="Picture 7" descr="D:\Школьный психолог\243 шк\Створення освітнього середовища\БАТЬКИ\1-11 кл\9 - 9-11 кл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6695" y="5000636"/>
            <a:ext cx="4117305" cy="185736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928794" y="2714620"/>
            <a:ext cx="1048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1-11 </a:t>
            </a:r>
            <a:r>
              <a:rPr lang="ru-RU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</a:t>
            </a: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23620" y="1500174"/>
            <a:ext cx="9203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1-4 </a:t>
            </a:r>
            <a:r>
              <a:rPr lang="ru-RU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</a:t>
            </a: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23620" y="3357562"/>
            <a:ext cx="9203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5-8 </a:t>
            </a:r>
            <a:r>
              <a:rPr lang="ru-RU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</a:t>
            </a: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95123" y="5000636"/>
            <a:ext cx="1048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9-11 </a:t>
            </a:r>
            <a:r>
              <a:rPr lang="ru-RU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</a:t>
            </a: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"/>
          <p:cNvSpPr/>
          <p:nvPr/>
        </p:nvSpPr>
        <p:spPr>
          <a:xfrm>
            <a:off x="2500298" y="428604"/>
            <a:ext cx="43577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ОПИТУВАННЯ БАТЬКІВ</a:t>
            </a:r>
            <a:endParaRPr lang="ru-RU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D:\Школьный психолог\243 шк\Створення освітнього середовища\БАТЬКИ\1-11 кл\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1" y="1100142"/>
            <a:ext cx="9145933" cy="575788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43142" y="142852"/>
            <a:ext cx="65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Які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класні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заходи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класним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керівником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), 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Вашу думку,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необхідно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проводити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2357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ОПИТУВАННЯ</a:t>
            </a:r>
          </a:p>
          <a:p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БАТЬКІВ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357298"/>
            <a:ext cx="56436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Як часто у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Вашому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класі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проводяться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цікаві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розважальні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заходи?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5929330"/>
            <a:ext cx="6357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а) часто;   б)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рідко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;   в) не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проводяться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зовсім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2571744"/>
          <a:ext cx="91440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3"/>
          <p:cNvSpPr/>
          <p:nvPr/>
        </p:nvSpPr>
        <p:spPr>
          <a:xfrm>
            <a:off x="2285984" y="214290"/>
            <a:ext cx="45005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ОПИТУВАННЯ УЧНІВ </a:t>
            </a:r>
          </a:p>
          <a:p>
            <a:pPr algn="ctr"/>
            <a:r>
              <a:rPr lang="ru-RU" sz="2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5-11 </a:t>
            </a:r>
            <a:r>
              <a:rPr lang="ru-RU" sz="2200" b="1" i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</a:t>
            </a:r>
            <a:endParaRPr lang="ru-RU" sz="2200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214422"/>
            <a:ext cx="8072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Які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класні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заходи (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класним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керівником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) Вам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цікаві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643050"/>
          <a:ext cx="821537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4500570"/>
          <a:ext cx="7715304" cy="2064273"/>
        </p:xfrm>
        <a:graphic>
          <a:graphicData uri="http://schemas.openxmlformats.org/drawingml/2006/table">
            <a:tbl>
              <a:tblPr/>
              <a:tblGrid>
                <a:gridCol w="7715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а)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бесіди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на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цікаві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й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важливі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життєві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теми;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б) походи,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екскурсії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поїздки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по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цікавих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місцях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в) </a:t>
                      </a:r>
                      <a:r>
                        <a:rPr lang="ru-RU" sz="1800" b="1" i="1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трудові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справи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г)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колективні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заходи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батьками (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вікторини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свята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1" i="1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спортивні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розваги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тощо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76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ru-RU" sz="1800" b="1" i="1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інше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Прямоугольник 3"/>
          <p:cNvSpPr/>
          <p:nvPr/>
        </p:nvSpPr>
        <p:spPr>
          <a:xfrm>
            <a:off x="2357422" y="214290"/>
            <a:ext cx="43577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ОПИТУВАННЯ УЧНІВ</a:t>
            </a:r>
          </a:p>
          <a:p>
            <a:pPr algn="ctr"/>
            <a:r>
              <a:rPr lang="ru-RU" sz="2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5-11 </a:t>
            </a:r>
            <a:r>
              <a:rPr lang="ru-RU" sz="2200" b="1" i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</a:t>
            </a:r>
            <a:endParaRPr lang="ru-RU" sz="2200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428604"/>
          <a:ext cx="4286280" cy="914400"/>
        </p:xfrm>
        <a:graphic>
          <a:graphicData uri="http://schemas.openxmlformats.org/drawingml/2006/table">
            <a:tbl>
              <a:tblPr/>
              <a:tblGrid>
                <a:gridCol w="428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Чи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задовольняє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Вас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допомога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батьків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у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Вашій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роботі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як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класного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керівника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?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5429264"/>
          <a:ext cx="5715040" cy="1219200"/>
        </p:xfrm>
        <a:graphic>
          <a:graphicData uri="http://schemas.openxmlformats.org/drawingml/2006/table">
            <a:tbl>
              <a:tblPr/>
              <a:tblGrid>
                <a:gridCol w="571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а)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бесіди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на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цікаві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й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важливі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життєві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теми;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б) походи,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екскурсії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поїздки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по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цікавих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місцях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в)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трудові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справи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г)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майстер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класи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42910" y="4714884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2200" b="1" dirty="0" smtClean="0">
                <a:solidFill>
                  <a:srgbClr val="000000"/>
                </a:solidFill>
                <a:latin typeface="Arial"/>
              </a:rPr>
              <a:t>Які </a:t>
            </a:r>
            <a:r>
              <a:rPr lang="ru-RU" sz="2200" b="1" dirty="0" err="1" smtClean="0">
                <a:solidFill>
                  <a:srgbClr val="000000"/>
                </a:solidFill>
                <a:latin typeface="Arial"/>
              </a:rPr>
              <a:t>форми</a:t>
            </a:r>
            <a:r>
              <a:rPr lang="ru-RU" sz="22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latin typeface="Arial"/>
              </a:rPr>
              <a:t>взаємодії</a:t>
            </a:r>
            <a:r>
              <a:rPr lang="ru-RU" sz="22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latin typeface="Arial"/>
              </a:rPr>
              <a:t>класного</a:t>
            </a:r>
            <a:r>
              <a:rPr lang="ru-RU" sz="22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latin typeface="Arial"/>
              </a:rPr>
              <a:t>керівника</a:t>
            </a:r>
            <a:r>
              <a:rPr lang="ru-RU" sz="22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latin typeface="Arial"/>
              </a:rPr>
              <a:t>з</a:t>
            </a:r>
            <a:r>
              <a:rPr lang="ru-RU" sz="2200" b="1" dirty="0" smtClean="0">
                <a:solidFill>
                  <a:srgbClr val="000000"/>
                </a:solidFill>
                <a:latin typeface="Arial"/>
              </a:rPr>
              <a:t> батьками </a:t>
            </a:r>
            <a:r>
              <a:rPr lang="ru-RU" sz="2200" b="1" dirty="0" err="1" smtClean="0">
                <a:solidFill>
                  <a:srgbClr val="000000"/>
                </a:solidFill>
                <a:latin typeface="Arial"/>
              </a:rPr>
              <a:t>потрібно</a:t>
            </a:r>
            <a:r>
              <a:rPr lang="ru-RU" sz="22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latin typeface="Arial"/>
              </a:rPr>
              <a:t>використовувати</a:t>
            </a:r>
            <a:r>
              <a:rPr lang="ru-RU" sz="2200" b="1" dirty="0" smtClean="0">
                <a:solidFill>
                  <a:srgbClr val="000000"/>
                </a:solidFill>
                <a:latin typeface="Arial"/>
              </a:rPr>
              <a:t> в </a:t>
            </a:r>
            <a:r>
              <a:rPr lang="ru-RU" sz="2200" b="1" dirty="0" err="1" smtClean="0">
                <a:solidFill>
                  <a:srgbClr val="000000"/>
                </a:solidFill>
                <a:latin typeface="Arial"/>
              </a:rPr>
              <a:t>сучасній</a:t>
            </a:r>
            <a:r>
              <a:rPr lang="ru-RU" sz="22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200" b="1" dirty="0" err="1" smtClean="0">
                <a:solidFill>
                  <a:srgbClr val="000000"/>
                </a:solidFill>
                <a:latin typeface="Arial"/>
              </a:rPr>
              <a:t>школі</a:t>
            </a:r>
            <a:r>
              <a:rPr lang="ru-RU" sz="2200" b="1" dirty="0" smtClean="0">
                <a:solidFill>
                  <a:srgbClr val="000000"/>
                </a:solidFill>
                <a:latin typeface="Arial"/>
              </a:rPr>
              <a:t>?</a:t>
            </a:r>
            <a:endParaRPr lang="ru-RU" sz="22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072198" y="5357826"/>
          <a:ext cx="2714644" cy="1219200"/>
        </p:xfrm>
        <a:graphic>
          <a:graphicData uri="http://schemas.openxmlformats.org/drawingml/2006/table">
            <a:tbl>
              <a:tblPr/>
              <a:tblGrid>
                <a:gridCol w="271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д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вікторини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е) свята;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ж)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спортивні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розваги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з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</a:t>
                      </a:r>
                      <a:r>
                        <a:rPr lang="ru-RU" sz="20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інше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5720" y="1357298"/>
            <a:ext cx="264320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i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1700" b="1" i="1" dirty="0" err="1" smtClean="0">
                <a:latin typeface="Arial" pitchFamily="34" charset="0"/>
                <a:cs typeface="Arial" pitchFamily="34" charset="0"/>
              </a:rPr>
              <a:t>задовольняє</a:t>
            </a:r>
            <a:r>
              <a:rPr lang="ru-RU" sz="1700" b="1" i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ru-RU" sz="1700" b="1" i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1700" b="1" i="1" dirty="0" err="1" smtClean="0">
                <a:latin typeface="Arial" pitchFamily="34" charset="0"/>
                <a:cs typeface="Arial" pitchFamily="34" charset="0"/>
              </a:rPr>
              <a:t>хотілося</a:t>
            </a:r>
            <a:r>
              <a:rPr lang="ru-RU" sz="17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i="1" dirty="0" err="1" smtClean="0">
                <a:latin typeface="Arial" pitchFamily="34" charset="0"/>
                <a:cs typeface="Arial" pitchFamily="34" charset="0"/>
              </a:rPr>
              <a:t>більшого</a:t>
            </a:r>
            <a:r>
              <a:rPr lang="ru-RU" sz="1700" b="1" i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ru-RU" sz="1700" b="1" i="1" dirty="0" smtClean="0">
                <a:latin typeface="Arial" pitchFamily="34" charset="0"/>
                <a:cs typeface="Arial" pitchFamily="34" charset="0"/>
              </a:rPr>
              <a:t>в) не </a:t>
            </a:r>
            <a:r>
              <a:rPr lang="ru-RU" sz="1700" b="1" i="1" dirty="0" err="1" smtClean="0">
                <a:latin typeface="Arial" pitchFamily="34" charset="0"/>
                <a:cs typeface="Arial" pitchFamily="34" charset="0"/>
              </a:rPr>
              <a:t>задовольняє</a:t>
            </a:r>
            <a:endParaRPr lang="ru-RU" sz="17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4357686" y="428604"/>
          <a:ext cx="4786314" cy="2528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214282" y="2643182"/>
          <a:ext cx="8715436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5"/>
          <p:cNvSpPr/>
          <p:nvPr/>
        </p:nvSpPr>
        <p:spPr>
          <a:xfrm>
            <a:off x="2143108" y="0"/>
            <a:ext cx="5572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ОПИТУВАННЯ КЛАСН</a:t>
            </a:r>
            <a:r>
              <a:rPr lang="uk-UA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ИХ</a:t>
            </a: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КЕРІВНИКІВ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71472" y="1214422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Які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риси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характеру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мають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бути у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зразкового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класного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керівника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Напишіть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4"/>
          <p:cNvSpPr/>
          <p:nvPr/>
        </p:nvSpPr>
        <p:spPr>
          <a:xfrm>
            <a:off x="2500298" y="428604"/>
            <a:ext cx="4143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ОПИТУВАННЯ  БАТЬКІВ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71472" y="2143116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Чого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не повинен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робити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класний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керівник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Напишіть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642910" y="3143248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Які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форми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взаємодії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класного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керівника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батьками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потрібно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використовувати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сучасній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школі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?   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Напишіть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714348" y="4572008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Що б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порадили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класному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керівникові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Вашої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дитини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Напишіть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428596" y="790024"/>
          <a:ext cx="8501122" cy="5925124"/>
        </p:xfrm>
        <a:graphic>
          <a:graphicData uri="http://schemas.openxmlformats.org/drawingml/2006/table">
            <a:tbl>
              <a:tblPr/>
              <a:tblGrid>
                <a:gridCol w="3095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4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1-4 </a:t>
                      </a:r>
                      <a:r>
                        <a:rPr lang="ru-RU" sz="17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класи</a:t>
                      </a:r>
                      <a:endParaRPr lang="ru-RU" sz="1700" b="1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1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5-8 класи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9-11 </a:t>
                      </a:r>
                      <a:r>
                        <a:rPr lang="ru-RU" sz="17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класи</a:t>
                      </a:r>
                      <a:endParaRPr lang="ru-RU" sz="1700" b="1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Доброта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Справедливість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Розуміння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Терп</a:t>
                      </a:r>
                      <a:r>
                        <a:rPr lang="en-US" sz="1700" b="0" i="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700" b="0" i="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ння</a:t>
                      </a:r>
                      <a:r>
                        <a:rPr lang="ru-RU" sz="17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Доброта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Відповідальність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Відповідальність, 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Відповідальність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Доброта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Чуйність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Чуйність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Чуйність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Любов до д</a:t>
                      </a:r>
                      <a:r>
                        <a:rPr lang="en-US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тей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Терпіння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Порядність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Взаєморозуміння</a:t>
                      </a:r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Любов до дітей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Терпимість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Справедливість</a:t>
                      </a:r>
                      <a:r>
                        <a:rPr lang="ru-RU" sz="17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Порядність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Небайдужість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Порядність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Розуміння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Доброзичлив</a:t>
                      </a:r>
                      <a:r>
                        <a:rPr lang="en-US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Людяність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Доброзичливість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Бути добрим порадником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Доброзичливість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Людяність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Любов до дітей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Мудрість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Професионализм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Людяність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Уважність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Ввічливість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Відкритість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Стриманість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Витримка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Бути веселим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Чесність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Повага до дітей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Вічливість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Повага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Чесність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Врівноваженість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Вв</a:t>
                      </a:r>
                      <a:r>
                        <a:rPr lang="en-US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члив</a:t>
                      </a:r>
                      <a:r>
                        <a:rPr lang="en-US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Авторитет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Повага до учнів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Розум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Взаєморозуміння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Співчуття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Суворість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Врівноваженість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Справедливість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Твердість характеру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Дружелюбность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Толерантність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Креативність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Комунікабельність  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Чесність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42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Організованість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Мудрість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Щирість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500034" y="214290"/>
            <a:ext cx="835821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Які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риси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характеру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мають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бути у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зразкового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класного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керівника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19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428596" y="785794"/>
          <a:ext cx="8429683" cy="5575950"/>
        </p:xfrm>
        <a:graphic>
          <a:graphicData uri="http://schemas.openxmlformats.org/drawingml/2006/table">
            <a:tbl>
              <a:tblPr/>
              <a:tblGrid>
                <a:gridCol w="271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1-4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класи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5-8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класи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9-11 </a:t>
                      </a:r>
                      <a:r>
                        <a:rPr lang="ru-RU" sz="18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класи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Принижувати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Кричати на дітей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Ображати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дітей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Ображати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дітей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Принижувати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дітей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Принижувати та висміювати учня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Кричати на дитину 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Ображати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дитину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Бути байдужим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Бити дитину 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Ігнорувати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дітей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Кричати на дітей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7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Виділяти кращих учнів на фоні інших 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Бути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байдужим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Виносити на загальне обговорення проблему учня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6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Бути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байдужим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Виділяти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окремих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учнів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обирати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класі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"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любімчиків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 та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навпаки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"не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любімчиків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Замовчувати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проблеми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дитини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школі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Ділити клас на улюбленців та ізгоїв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Застосовувати фізичну силу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Знущатися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над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дитиною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79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Застосовувати силу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Публічно карати, публічно робити зауваження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Розділяти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дітей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на хороших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поганих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479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Зневажливо ставитися до дітей 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Ігнорувати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проблеми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давати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дитині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розвиватися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мати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власну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думку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1071538" y="142852"/>
            <a:ext cx="67151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Чого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не повинен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робити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класний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керівник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357158" y="214290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Які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форми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взаємодії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класного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керівника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батьками </a:t>
            </a:r>
          </a:p>
          <a:p>
            <a:pPr algn="ctr"/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потрібно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використовувати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сучасній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школі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000" dirty="0"/>
          </a:p>
        </p:txBody>
      </p:sp>
      <p:graphicFrame>
        <p:nvGraphicFramePr>
          <p:cNvPr id="4" name="Діаграма 3"/>
          <p:cNvGraphicFramePr/>
          <p:nvPr/>
        </p:nvGraphicFramePr>
        <p:xfrm>
          <a:off x="0" y="1071546"/>
          <a:ext cx="91440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57158" y="428604"/>
            <a:ext cx="86439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Що б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Ви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порадили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класному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керівникові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Вашої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дитини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? </a:t>
            </a:r>
            <a:endParaRPr lang="ru-RU" sz="22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142984"/>
            <a:ext cx="850112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уваги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приділяти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тому,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потоваришували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зблизилися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вчителем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собою.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Бути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суворою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сучасних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дітей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дисципліни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Бути для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дітей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старшим другом та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підтримкою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забувати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 контроль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Бути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завжди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гарному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настрої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Відноситься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наших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дітей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як до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своїх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любов'ю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турботою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Дбати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позитивні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емоції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дітей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атмосферу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доброзичливості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радісного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світосприймання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дружби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довіри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взаємоповаги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взаємодопомоги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Здоров'я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2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Вміти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навантажити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цікаво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школі</a:t>
            </a: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Мудрості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Натхнення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віри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свої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Прислухатись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думки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дітей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Розуміти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учнів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завжди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ними 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одній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хвилі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Слухати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проблеми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дітей,та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прикладати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зусилля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спільного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батьками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вирішення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Терпіння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витримки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4572008"/>
            <a:ext cx="371477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КЛАСНИЙ КЕРІВНИК ОЧИМА УЧНІВ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9815"/>
            <a:ext cx="600076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КЛАСНИЙ КЕРІВНИК ОЧИМА БАТЬКІВ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1" descr="D:\Школьный психолог\243 шк\Створення освітнього середовища\БАТЬКИ\1-11 кл\--3. Ваша стать--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1" y="928670"/>
            <a:ext cx="4572000" cy="282702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170" name="Picture 2" descr="D:\Школьный психолог\243 шк\Створення освітнього середовища\БАТЬКИ\1-11 кл\-2. В якому класі навчається Ваша дитина--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1958"/>
            <a:ext cx="4643438" cy="3043667"/>
          </a:xfrm>
          <a:prstGeom prst="rect">
            <a:avLst/>
          </a:prstGeom>
          <a:noFill/>
        </p:spPr>
      </p:pic>
      <p:graphicFrame>
        <p:nvGraphicFramePr>
          <p:cNvPr id="13" name="Диаграмма 12"/>
          <p:cNvGraphicFramePr/>
          <p:nvPr/>
        </p:nvGraphicFramePr>
        <p:xfrm>
          <a:off x="4286248" y="3857628"/>
          <a:ext cx="4500562" cy="300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500166" y="5643578"/>
            <a:ext cx="187660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опитуванні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взяли участь 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300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учнів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58016" y="0"/>
            <a:ext cx="18574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опитуванні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взяли участь </a:t>
            </a:r>
          </a:p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518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батьків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57290" y="428604"/>
            <a:ext cx="6929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влаштовує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 Наш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керівник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найкращий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!!!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Picture 1" descr="D:\Школьный психолог\243 шк\Створення освітнього середовища\vchite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142984"/>
            <a:ext cx="492922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285728"/>
            <a:ext cx="43577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ОПИТУВАННЯ БАТЬКІВ</a:t>
            </a:r>
            <a:endParaRPr lang="ru-RU" sz="2200" dirty="0">
              <a:solidFill>
                <a:srgbClr val="0070C0"/>
              </a:solidFill>
            </a:endParaRPr>
          </a:p>
        </p:txBody>
      </p:sp>
      <p:pic>
        <p:nvPicPr>
          <p:cNvPr id="2051" name="Picture 3" descr="D:\Школьный психолог\243 шк\Створення освітнього середовища\БАТЬКИ\1-11 кл\-4. Якщо у Вашої дитини трапляються шкільні неприємності, до кого найчастіше Ви звертаєтеся-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82476" cy="5857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42" y="3649035"/>
          <a:ext cx="3071802" cy="851535"/>
        </p:xfrm>
        <a:graphic>
          <a:graphicData uri="http://schemas.openxmlformats.org/drawingml/2006/table">
            <a:tbl>
              <a:tblPr/>
              <a:tblGrid>
                <a:gridCol w="3071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а) друга мама;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б) старший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товариш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69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в) наставник,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порадник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00372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поданих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нижче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образів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, на Ваш 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погляд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найбільше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відповідає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Вашому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класному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0" u="none" strike="noStrike" dirty="0" err="1" smtClean="0">
                <a:latin typeface="Arial" pitchFamily="34" charset="0"/>
                <a:cs typeface="Arial" pitchFamily="34" charset="0"/>
              </a:rPr>
              <a:t>керівнику</a:t>
            </a:r>
            <a:r>
              <a:rPr lang="ru-RU" b="1" i="0" u="none" strike="noStrike" dirty="0" smtClean="0">
                <a:latin typeface="Arial" pitchFamily="34" charset="0"/>
                <a:cs typeface="Arial" pitchFamily="34" charset="0"/>
              </a:rPr>
              <a:t>?</a:t>
            </a:r>
            <a:endParaRPr lang="ru-RU" b="1" i="0" u="none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140593"/>
            <a:ext cx="27860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УЧНІ 5 -11 </a:t>
            </a:r>
            <a:r>
              <a:rPr lang="ru-RU" sz="2200" b="1" i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класи</a:t>
            </a: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140593"/>
            <a:ext cx="30003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КЛАСН</a:t>
            </a:r>
            <a:r>
              <a:rPr lang="uk-UA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КЕРІВНИКИ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14282" y="571480"/>
          <a:ext cx="428624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786182" y="3500438"/>
          <a:ext cx="5357818" cy="1125855"/>
        </p:xfrm>
        <a:graphic>
          <a:graphicData uri="http://schemas.openxmlformats.org/drawingml/2006/table">
            <a:tbl>
              <a:tblPr/>
              <a:tblGrid>
                <a:gridCol w="5357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г)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близька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людина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яка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зрозуміє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допоможе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контролер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успішності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учнів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та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їхньої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дисципліни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е)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організатор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дозвілля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146" name="Picture 2" descr="D:\Школьный психолог\243 шк\Створення освітнього середовища\БАТЬКИ\1-11 кл\-5. Який з поданих нижче образів, на Ваш погляд, найбільше відповідає Вашому класному керівнику-- (6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3446"/>
            <a:ext cx="9144000" cy="2115728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7215206" y="5072074"/>
            <a:ext cx="13573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БАТЬКИ</a:t>
            </a:r>
            <a:endParaRPr lang="ru-RU" sz="2200" dirty="0">
              <a:solidFill>
                <a:srgbClr val="0070C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4714876" y="357166"/>
          <a:ext cx="4429124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42852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поданих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нижче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образів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на Ваш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погляд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r"/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найбільше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відповідає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Вашому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класному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керівнику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?"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D:\Школьный психолог\243 шк\Створення освітнього середовища\БАТЬКИ\1-11 кл\5 - 5-8 к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30079"/>
            <a:ext cx="9144000" cy="1813367"/>
          </a:xfrm>
          <a:prstGeom prst="rect">
            <a:avLst/>
          </a:prstGeom>
          <a:noFill/>
        </p:spPr>
      </p:pic>
      <p:pic>
        <p:nvPicPr>
          <p:cNvPr id="3077" name="Picture 5" descr="D:\Школьный психолог\243 шк\Створення освітнього середовища\БАТЬКИ\1-11 кл\5 - 1-4 кл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2627"/>
            <a:ext cx="9144000" cy="1802928"/>
          </a:xfrm>
          <a:prstGeom prst="rect">
            <a:avLst/>
          </a:prstGeom>
          <a:noFill/>
        </p:spPr>
      </p:pic>
      <p:pic>
        <p:nvPicPr>
          <p:cNvPr id="3078" name="Picture 6" descr="D:\Школьный психолог\243 шк\Створення освітнього середовища\БАТЬКИ\1-11 кл\5 - 9-11 к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93231"/>
            <a:ext cx="9144000" cy="18504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85720" y="214290"/>
            <a:ext cx="13573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БАТЬКИ</a:t>
            </a:r>
            <a:endParaRPr lang="ru-RU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1142984"/>
          <a:ext cx="892971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4282" y="285728"/>
            <a:ext cx="27860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УЧНІ 5 -11 </a:t>
            </a:r>
            <a:r>
              <a:rPr lang="ru-RU" sz="2200" b="1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класи</a:t>
            </a: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b="1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76778"/>
            <a:ext cx="58578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2. 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поданих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нижче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образів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, на Ваш 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погляд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найбільше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відповідає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Вашому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класному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0" u="none" strike="noStrike" dirty="0" err="1" smtClean="0">
                <a:latin typeface="Arial" pitchFamily="34" charset="0"/>
                <a:cs typeface="Arial" pitchFamily="34" charset="0"/>
              </a:rPr>
              <a:t>керівнику</a:t>
            </a:r>
            <a:r>
              <a:rPr lang="ru-RU" sz="2000" b="1" i="0" u="none" strike="noStrike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000" b="1" i="0" u="none" strike="noStrik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4500570"/>
          <a:ext cx="7500990" cy="2068830"/>
        </p:xfrm>
        <a:graphic>
          <a:graphicData uri="http://schemas.openxmlformats.org/drawingml/2006/table">
            <a:tbl>
              <a:tblPr/>
              <a:tblGrid>
                <a:gridCol w="750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а) друга мама;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560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б) старший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товариш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в) наставник,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порадник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г)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близька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людина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яка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зрозуміє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допоможе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 контролер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успішності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учнів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та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їхньої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дисципліни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е)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організатор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дозвілля</a:t>
                      </a:r>
                      <a:r>
                        <a:rPr lang="ru-RU" sz="2200" b="0" i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14282" y="285728"/>
            <a:ext cx="864396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 часто </a:t>
            </a:r>
            <a:r>
              <a:rPr kumimoji="0" lang="ru-RU" sz="22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uk-UA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 </a:t>
            </a:r>
            <a:r>
              <a:rPr kumimoji="0" lang="ru-RU" sz="22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кофлікти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класним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керівником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1357298"/>
            <a:ext cx="28575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Опитування</a:t>
            </a: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учнів</a:t>
            </a: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5 -11 </a:t>
            </a:r>
            <a:r>
              <a:rPr lang="ru-RU" sz="2200" b="1" i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класів</a:t>
            </a: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5357826"/>
            <a:ext cx="15001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часто;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рідко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ніколи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124" name="Picture 4" descr="D:\Школьный психолог\243 шк\Створення освітнього середовища\БАТЬКИ\1-11 кл\-7.Як часто виникають у Вас кофлікти з класним керівником--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2" y="2047320"/>
            <a:ext cx="5072066" cy="3739134"/>
          </a:xfrm>
          <a:prstGeom prst="rect">
            <a:avLst/>
          </a:prstGeom>
          <a:solidFill>
            <a:srgbClr val="00B050"/>
          </a:solidFill>
        </p:spPr>
      </p:pic>
      <p:graphicFrame>
        <p:nvGraphicFramePr>
          <p:cNvPr id="11" name="Диаграмма 10"/>
          <p:cNvGraphicFramePr/>
          <p:nvPr/>
        </p:nvGraphicFramePr>
        <p:xfrm>
          <a:off x="5429256" y="2428868"/>
          <a:ext cx="350046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"/>
          <p:cNvSpPr/>
          <p:nvPr/>
        </p:nvSpPr>
        <p:spPr>
          <a:xfrm>
            <a:off x="857224" y="1426477"/>
            <a:ext cx="43577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ОПИТУВАННЯ БАТЬКІВ</a:t>
            </a:r>
            <a:endParaRPr lang="ru-RU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000108"/>
          <a:ext cx="392905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143372" y="1500174"/>
          <a:ext cx="4786346" cy="2110740"/>
        </p:xfrm>
        <a:graphic>
          <a:graphicData uri="http://schemas.openxmlformats.org/drawingml/2006/table">
            <a:tbl>
              <a:tblPr/>
              <a:tblGrid>
                <a:gridCol w="4786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1" i="1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Ви</a:t>
                      </a:r>
                      <a:r>
                        <a:rPr lang="ru-RU" sz="2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вважаєте</a:t>
                      </a:r>
                      <a:r>
                        <a:rPr lang="ru-RU" sz="22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що Ваш </a:t>
                      </a:r>
                      <a:r>
                        <a:rPr lang="ru-RU" sz="2200" b="1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клас</a:t>
                      </a:r>
                      <a:r>
                        <a:rPr lang="ru-RU" sz="2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algn="l" fontAlgn="b"/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а)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згуртований</a:t>
                      </a:r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дружній</a:t>
                      </a:r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колектив</a:t>
                      </a:r>
                      <a:r>
                        <a:rPr lang="ru-RU" sz="2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algn="l" fontAlgn="b"/>
                      <a:endParaRPr lang="ru-RU" sz="8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б)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колектив</a:t>
                      </a:r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що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складається</a:t>
                      </a:r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кількох</a:t>
                      </a:r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груп</a:t>
                      </a:r>
                      <a:r>
                        <a:rPr lang="ru-RU" sz="2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algn="l" fontAlgn="b"/>
                      <a:endParaRPr lang="ru-RU" sz="8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в)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кожний</a:t>
                      </a:r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живе</a:t>
                      </a:r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сам по </a:t>
                      </a:r>
                      <a:r>
                        <a:rPr lang="ru-RU" sz="22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собі</a:t>
                      </a:r>
                      <a:r>
                        <a:rPr lang="ru-RU" sz="2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86050" y="428604"/>
            <a:ext cx="31432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ОПИТУВАННЯ УЧНІВ</a:t>
            </a:r>
            <a:endParaRPr lang="ru-RU" sz="2200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4071934" y="4143380"/>
          <a:ext cx="242889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6429388" y="4214818"/>
          <a:ext cx="2143140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14290"/>
          <a:ext cx="8858312" cy="609600"/>
        </p:xfrm>
        <a:graphic>
          <a:graphicData uri="http://schemas.openxmlformats.org/drawingml/2006/table">
            <a:tbl>
              <a:tblPr/>
              <a:tblGrid>
                <a:gridCol w="885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Чи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проводили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Ви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у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цьому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році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колективні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класні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заходи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з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батьками?    </a:t>
                      </a:r>
                      <a:r>
                        <a:rPr lang="ru-RU" sz="2000" b="1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Якщо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Arial"/>
                        </a:rPr>
                        <a:t> проводили, то які?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868" y="1071546"/>
            <a:ext cx="5572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ОПИТУВАННЯ КЛАСН</a:t>
            </a:r>
            <a:r>
              <a:rPr lang="uk-UA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ИХ</a:t>
            </a: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КЕРІВНИКІВ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5429264"/>
          <a:ext cx="5715040" cy="1219200"/>
        </p:xfrm>
        <a:graphic>
          <a:graphicData uri="http://schemas.openxmlformats.org/drawingml/2006/table">
            <a:tbl>
              <a:tblPr/>
              <a:tblGrid>
                <a:gridCol w="571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а)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бесіди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на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цікаві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й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важливі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життєві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теми;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б) походи,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екскурсії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поїздки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по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цікавих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місцях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в)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трудові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справи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г)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майстер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класи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072198" y="5357826"/>
          <a:ext cx="2714644" cy="1219200"/>
        </p:xfrm>
        <a:graphic>
          <a:graphicData uri="http://schemas.openxmlformats.org/drawingml/2006/table">
            <a:tbl>
              <a:tblPr/>
              <a:tblGrid>
                <a:gridCol w="271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д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вікторини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е) свята;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ж) спортивні розваги;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з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інше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</a:t>
                      </a:r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вкажіть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214282" y="1214422"/>
          <a:ext cx="8929718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2178</TotalTime>
  <Words>942</Words>
  <Application>Microsoft Office PowerPoint</Application>
  <PresentationFormat>Екран (4:3)</PresentationFormat>
  <Paragraphs>220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КЛАСНИЙ КЕРІВНИК ОЧИМА 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SERGO</dc:creator>
  <cp:lastModifiedBy>User</cp:lastModifiedBy>
  <cp:revision>167</cp:revision>
  <dcterms:created xsi:type="dcterms:W3CDTF">2018-12-30T17:11:33Z</dcterms:created>
  <dcterms:modified xsi:type="dcterms:W3CDTF">2019-02-13T15:18:54Z</dcterms:modified>
</cp:coreProperties>
</file>