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0"/>
  </p:notesMasterIdLst>
  <p:sldIdLst>
    <p:sldId id="304" r:id="rId2"/>
    <p:sldId id="303" r:id="rId3"/>
    <p:sldId id="290" r:id="rId4"/>
    <p:sldId id="267" r:id="rId5"/>
    <p:sldId id="300" r:id="rId6"/>
    <p:sldId id="301" r:id="rId7"/>
    <p:sldId id="299" r:id="rId8"/>
    <p:sldId id="302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E2050-62CD-7901-507F-339DCCEEDB86}" v="14" dt="2020-06-18T10:08:06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har Symchych" userId="S::z.symchych@ensof-group.com::f7e8372f-85ca-4aa2-b616-54dfa2bdbbc8" providerId="AD" clId="Web-{0A5E2050-62CD-7901-507F-339DCCEEDB86}"/>
    <pc:docChg chg="delSld">
      <pc:chgData name="Zakhar Symchych" userId="S::z.symchych@ensof-group.com::f7e8372f-85ca-4aa2-b616-54dfa2bdbbc8" providerId="AD" clId="Web-{0A5E2050-62CD-7901-507F-339DCCEEDB86}" dt="2020-06-18T10:08:06.835" v="13"/>
      <pc:docMkLst>
        <pc:docMk/>
      </pc:docMkLst>
      <pc:sldChg chg="del">
        <pc:chgData name="Zakhar Symchych" userId="S::z.symchych@ensof-group.com::f7e8372f-85ca-4aa2-b616-54dfa2bdbbc8" providerId="AD" clId="Web-{0A5E2050-62CD-7901-507F-339DCCEEDB86}" dt="2020-06-18T10:07:25.804" v="0"/>
        <pc:sldMkLst>
          <pc:docMk/>
          <pc:sldMk cId="4242356838" sldId="265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36.194" v="4"/>
        <pc:sldMkLst>
          <pc:docMk/>
          <pc:sldMk cId="1686275575" sldId="266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35.413" v="3"/>
        <pc:sldMkLst>
          <pc:docMk/>
          <pc:sldMk cId="681025008" sldId="267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31.819" v="2"/>
        <pc:sldMkLst>
          <pc:docMk/>
          <pc:sldMk cId="3050371507" sldId="268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30.429" v="1"/>
        <pc:sldMkLst>
          <pc:docMk/>
          <pc:sldMk cId="876388531" sldId="269"/>
        </pc:sldMkLst>
      </pc:sldChg>
      <pc:sldChg chg="del">
        <pc:chgData name="Zakhar Symchych" userId="S::z.symchych@ensof-group.com::f7e8372f-85ca-4aa2-b616-54dfa2bdbbc8" providerId="AD" clId="Web-{0A5E2050-62CD-7901-507F-339DCCEEDB86}" dt="2020-06-18T10:08:06.835" v="13"/>
        <pc:sldMkLst>
          <pc:docMk/>
          <pc:sldMk cId="3286835626" sldId="290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55.741" v="12"/>
        <pc:sldMkLst>
          <pc:docMk/>
          <pc:sldMk cId="1656093961" sldId="291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55.725" v="11"/>
        <pc:sldMkLst>
          <pc:docMk/>
          <pc:sldMk cId="1384650238" sldId="292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44.538" v="10"/>
        <pc:sldMkLst>
          <pc:docMk/>
          <pc:sldMk cId="932381761" sldId="293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41.710" v="9"/>
        <pc:sldMkLst>
          <pc:docMk/>
          <pc:sldMk cId="4034996976" sldId="294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40.444" v="8"/>
        <pc:sldMkLst>
          <pc:docMk/>
          <pc:sldMk cId="3016886204" sldId="295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39.069" v="7"/>
        <pc:sldMkLst>
          <pc:docMk/>
          <pc:sldMk cId="2015429477" sldId="296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39.054" v="6"/>
        <pc:sldMkLst>
          <pc:docMk/>
          <pc:sldMk cId="3641605015" sldId="297"/>
        </pc:sldMkLst>
      </pc:sldChg>
      <pc:sldChg chg="del">
        <pc:chgData name="Zakhar Symchych" userId="S::z.symchych@ensof-group.com::f7e8372f-85ca-4aa2-b616-54dfa2bdbbc8" providerId="AD" clId="Web-{0A5E2050-62CD-7901-507F-339DCCEEDB86}" dt="2020-06-18T10:07:38.132" v="5"/>
        <pc:sldMkLst>
          <pc:docMk/>
          <pc:sldMk cId="1079883489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FAA50-4E5E-4828-91B9-9D58083F0895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EABD-D862-44F6-8083-D31CEA699DB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7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EF644-8C7B-2047-9917-5A9C1B5AE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2C2F20-D711-FF4C-8E37-038D6AD66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B95A16-0306-3940-9D72-78E80DFD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3E2-B4D8-0D49-9AC5-E432BEA15C23}" type="datetime1">
              <a:rPr lang="ru-RU" smtClean="0"/>
              <a:t>30.10.2020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44370-B76E-3E40-ACEC-2B0E280A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A0F13-1B33-2D4B-B8DF-D9E0F39F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66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68630-BE2F-904B-8A29-CD14AB6B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AB991E-E2D0-F344-B11B-18122493C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A3CD7-7E50-ED41-8CDA-AB4BC97B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0485-6415-094B-AC2F-9B47A96D5CFB}" type="datetime1">
              <a:rPr lang="ru-RU" smtClean="0"/>
              <a:t>30.10.2020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3DEEB-745F-A645-BC66-331A5442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9B157-B56A-7E4E-A83D-CE8F7DDD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38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0DC393-6179-1C4C-BC2F-B96F751DD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CE4FD5-5125-CC4D-8DD5-59984748E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2CB40-6871-5D46-8C7D-A261C464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4079-1245-1143-862A-B4D2C53BA4CC}" type="datetime1">
              <a:rPr lang="ru-RU" smtClean="0"/>
              <a:t>30.10.2020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0E479-A470-9348-BEB2-334DAE6C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362B5-D51E-4B45-91E4-33FA558A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1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D307-8348-574D-B627-A4EBBED3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2C393-A103-7948-8B30-9743FFA3E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2847C-40FC-2A4C-AD9A-5AB1592F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2CC4-3EAF-E946-8C15-1559F79BC863}" type="datetime1">
              <a:rPr lang="ru-RU" smtClean="0"/>
              <a:t>30.10.2020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675B8-D200-644F-A8F9-29CBC9FB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99C39-A8AD-7A43-BE43-FDAA687D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0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7E0B7-343B-4249-8AC7-ED2B7AB2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BDB78F-2477-4F4D-972A-6F8E1F63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F5AC-A8FC-A14C-83F9-FBDE102A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0314-D623-074A-B29C-4DE2AC31CE9A}" type="datetime1">
              <a:rPr lang="ru-RU" smtClean="0"/>
              <a:t>30.10.2020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1FD43-30B3-164E-AA29-A544A0B2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D77C7-7A28-824D-981E-B41D9884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77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FB4CB-DB64-5644-A13B-4A099D07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A6761-B828-8947-BECE-ECDB20C5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6429E9-96B2-A447-9F14-BADF856C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6417D7-7106-B04B-9703-BCAFF849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2093-4205-5847-8558-3A76FCA66A8F}" type="datetime1">
              <a:rPr lang="ru-RU" smtClean="0"/>
              <a:t>30.10.2020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2C197C-B8F2-BC4D-9C85-19C7CD1A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44D0D-93FB-7A49-B363-A1012E98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5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E6B18-E475-D046-BD0C-9870CF8B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5CB43-4DB3-374D-968C-A4D66C82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662210-92A5-D744-852D-99F3C2EF1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C2740D-C37C-6E47-AF80-55E0C3ADA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0EFD0B-C56C-DA43-9EA6-0D72AA8C5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52CB79-8916-4F4B-BC2A-EB14FE5A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4F58-1F52-E14C-BA18-EF0F8ECFD44F}" type="datetime1">
              <a:rPr lang="ru-RU" smtClean="0"/>
              <a:t>30.10.2020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3158C9-D5D4-6148-BBFC-AEF9E7CD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19CFE-C1F7-4B48-BA99-F01B03A1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22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5CEE0-05C7-A14D-9AEF-C3FA7C2B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6B511B-319B-5942-AB59-A1F525E4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0EE-23AC-0149-93B3-A441ECE846F2}" type="datetime1">
              <a:rPr lang="ru-RU" smtClean="0"/>
              <a:t>30.10.2020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C5E621-498A-5D44-8692-D6924251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393BE6-E93A-AE40-8FB7-DE4127F0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35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F4094F-ADB3-AE41-A566-5E6A6F02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2BF2-4CDE-AD4C-9A9F-DBE66451502E}" type="datetime1">
              <a:rPr lang="ru-RU" smtClean="0"/>
              <a:t>30.10.2020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8B67D5-CF91-AE4F-9AB9-7AA0EFE4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F2733-4EF5-2843-B18A-878C38A6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02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97718-0FCF-F442-9BDB-32E407DE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68726-6BEC-0E40-BD93-4210FAA8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D8BC8-39E1-4441-9B88-0F843420E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847A0-EAD2-F24C-A72C-56C1F815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75C4-7D63-C946-83B4-388F2F221DD8}" type="datetime1">
              <a:rPr lang="ru-RU" smtClean="0"/>
              <a:t>30.10.2020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D9EC9-489B-884A-B46D-25FED1F0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CCE48-43BD-6A4D-A17C-D4224634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9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CB78-5B6A-6840-AED0-A05FB698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553344-723E-644F-AF8E-8908B0C61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35289-CE65-1649-9181-011EC6295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3C029-9BC4-DB4D-ABFF-AB70271B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3709-5596-9A4A-8127-A2225C80BD6A}" type="datetime1">
              <a:rPr lang="ru-RU" smtClean="0"/>
              <a:t>30.10.2020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0813E9-671F-1C42-94DB-25F4D4F0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© Літера ЛТД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3FAFBB-5E4C-F144-943B-8B3DE504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69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00782-B1DE-1943-A7E8-B0B0C000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CFFFD-7159-3741-BC28-4A5CAB5D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90445-63C5-FA4C-AF45-73ADE968C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22B09-61F0-FA48-902D-C38B940F2426}" type="datetime1">
              <a:rPr lang="ru-RU" smtClean="0"/>
              <a:t>30.10.2020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58AD9-33DD-384C-8717-56FAEEFDB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© Літера ЛТД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729D9-7BDB-B746-BC44-D58F93AC9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2234-05CE-4D9E-8605-9B2747F532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9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A0F714-8C71-D142-9E56-C0C0203F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83" y="539352"/>
            <a:ext cx="7841044" cy="51626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en-US" sz="2200" dirty="0"/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39" y="211959"/>
            <a:ext cx="2462997" cy="2895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424" y="1616787"/>
            <a:ext cx="78847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ДЕВІЗ ШКОЛИ МОЛОДОГО ВЧИТЕЛЯ</a:t>
            </a:r>
            <a:r>
              <a:rPr lang="uk-UA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uk-U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ЄДНІСТЬ -  У МЕТІ, </a:t>
            </a:r>
          </a:p>
          <a:p>
            <a:r>
              <a:rPr lang="uk-UA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СВОБОДА – У ТВОРЧОСТІ, </a:t>
            </a:r>
          </a:p>
          <a:p>
            <a:pPr algn="ctr"/>
            <a:endParaRPr lang="uk-UA" sz="32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У ВСЬОМУ – ЛЮБОВ !</a:t>
            </a:r>
          </a:p>
          <a:p>
            <a:pPr algn="ctr"/>
            <a:endParaRPr lang="uk-UA" sz="3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969" y="4233958"/>
            <a:ext cx="235326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A0F714-8C71-D142-9E56-C0C0203F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39" y="211960"/>
            <a:ext cx="10734675" cy="4038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i="1" dirty="0" smtClean="0">
                <a:solidFill>
                  <a:srgbClr val="00B050"/>
                </a:solidFill>
              </a:rPr>
              <a:t>Завдання Школи молодого вчителя:</a:t>
            </a:r>
            <a:br>
              <a:rPr lang="uk-UA" sz="3600" b="1" i="1" dirty="0" smtClean="0">
                <a:solidFill>
                  <a:srgbClr val="00B050"/>
                </a:solidFill>
              </a:rPr>
            </a:br>
            <a:r>
              <a:rPr lang="uk-UA" sz="2700" dirty="0">
                <a:solidFill>
                  <a:srgbClr val="0070C0"/>
                </a:solidFill>
              </a:rPr>
              <a:t> -</a:t>
            </a:r>
            <a:r>
              <a:rPr lang="uk-UA" sz="2700" dirty="0" smtClean="0">
                <a:solidFill>
                  <a:srgbClr val="0070C0"/>
                </a:solidFill>
              </a:rPr>
              <a:t> допомога становленню, психологічній адаптації та реалізації індивідуального творчого потенціалу молодих вчителів;</a:t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>- сприяння постійному творчому зростанню, формуванню педагогічної майстерності;</a:t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>- допомога у плануванні та організації роботи з питань модернізації освітнього процесу;</a:t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>- впровадження передових методів навчання;</a:t>
            </a:r>
            <a:br>
              <a:rPr lang="uk-UA" sz="27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rgbClr val="0070C0"/>
                </a:solidFill>
              </a:rPr>
              <a:t>- допомога у виборі молодими педагогами оптимальних форм, методів і засобів навчання</a:t>
            </a:r>
            <a:r>
              <a:rPr lang="en-US" sz="2700" dirty="0">
                <a:solidFill>
                  <a:srgbClr val="0070C0"/>
                </a:solidFill>
              </a:rPr>
              <a:t/>
            </a:r>
            <a:br>
              <a:rPr lang="en-US" sz="2700" dirty="0">
                <a:solidFill>
                  <a:srgbClr val="0070C0"/>
                </a:solidFill>
              </a:rPr>
            </a:b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187" y="3959346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A0F714-8C71-D142-9E56-C0C0203F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145" y="346029"/>
            <a:ext cx="9961657" cy="42590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i="1" dirty="0" smtClean="0">
                <a:solidFill>
                  <a:srgbClr val="00B050"/>
                </a:solidFill>
              </a:rPr>
              <a:t>Засідання №1 Школи молодого вчителя : </a:t>
            </a:r>
            <a:r>
              <a:rPr lang="uk-UA" sz="3600" b="1" i="1" dirty="0" smtClean="0">
                <a:solidFill>
                  <a:srgbClr val="00B050"/>
                </a:solidFill>
              </a:rPr>
              <a:t/>
            </a:r>
            <a:br>
              <a:rPr lang="uk-UA" sz="3600" b="1" i="1" dirty="0" smtClean="0">
                <a:solidFill>
                  <a:srgbClr val="00B050"/>
                </a:solidFill>
              </a:rPr>
            </a:br>
            <a:r>
              <a:rPr lang="uk-UA" sz="3600" b="1" i="1" dirty="0" smtClean="0">
                <a:solidFill>
                  <a:srgbClr val="00B050"/>
                </a:solidFill>
              </a:rPr>
              <a:t/>
            </a:r>
            <a:br>
              <a:rPr lang="uk-UA" sz="3600" b="1" i="1" dirty="0" smtClean="0">
                <a:solidFill>
                  <a:srgbClr val="00B050"/>
                </a:solidFill>
              </a:rPr>
            </a:br>
            <a:r>
              <a:rPr lang="uk-UA" sz="3100" i="1" dirty="0" smtClean="0">
                <a:solidFill>
                  <a:srgbClr val="0070C0"/>
                </a:solidFill>
              </a:rPr>
              <a:t>1. Ознайомлення з методикою складання календарних та поурочних планів.</a:t>
            </a:r>
            <a:br>
              <a:rPr lang="uk-UA" sz="3100" i="1" dirty="0" smtClean="0">
                <a:solidFill>
                  <a:srgbClr val="0070C0"/>
                </a:solidFill>
              </a:rPr>
            </a:br>
            <a:r>
              <a:rPr lang="uk-UA" sz="3100" i="1" dirty="0" smtClean="0">
                <a:solidFill>
                  <a:srgbClr val="0070C0"/>
                </a:solidFill>
              </a:rPr>
              <a:t>2. Ознайомлення молодих педагогів з «Методичними рекомендаціями щодо заповнення Класного журналу учнів початкових класів Нової української школи (наказ МОНУ від 02.09.2020 р.№1096).</a:t>
            </a:r>
            <a:br>
              <a:rPr lang="uk-UA" sz="3100" i="1" dirty="0" smtClean="0">
                <a:solidFill>
                  <a:srgbClr val="0070C0"/>
                </a:solidFill>
              </a:rPr>
            </a:br>
            <a:r>
              <a:rPr lang="uk-UA" sz="3100" i="1" dirty="0" smtClean="0">
                <a:solidFill>
                  <a:srgbClr val="0070C0"/>
                </a:solidFill>
              </a:rPr>
              <a:t>3. Ознайомлення з Інструкцією з ведення класних журналів </a:t>
            </a:r>
            <a:r>
              <a:rPr lang="uk-UA" sz="3100" i="1" dirty="0">
                <a:solidFill>
                  <a:srgbClr val="0070C0"/>
                </a:solidFill>
              </a:rPr>
              <a:t>1-4 </a:t>
            </a:r>
            <a:r>
              <a:rPr lang="uk-UA" sz="3100" i="1" dirty="0" smtClean="0">
                <a:solidFill>
                  <a:srgbClr val="0070C0"/>
                </a:solidFill>
              </a:rPr>
              <a:t>класів  НУШ, </a:t>
            </a:r>
            <a:r>
              <a:rPr lang="uk-UA" sz="3100" i="1" dirty="0">
                <a:solidFill>
                  <a:srgbClr val="0070C0"/>
                </a:solidFill>
              </a:rPr>
              <a:t>5 -11 </a:t>
            </a:r>
            <a:r>
              <a:rPr lang="uk-UA" sz="3100" i="1" dirty="0" smtClean="0">
                <a:solidFill>
                  <a:srgbClr val="0070C0"/>
                </a:solidFill>
              </a:rPr>
              <a:t>класів.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226" y="4233958"/>
            <a:ext cx="235326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3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Заголовок 1"/>
          <p:cNvSpPr txBox="1">
            <a:spLocks noGrp="1"/>
          </p:cNvSpPr>
          <p:nvPr>
            <p:ph type="title"/>
          </p:nvPr>
        </p:nvSpPr>
        <p:spPr>
          <a:xfrm>
            <a:off x="1593669" y="184746"/>
            <a:ext cx="10364968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 sz="2800" b="1">
                <a:latin typeface="Arial"/>
                <a:ea typeface="Arial"/>
                <a:cs typeface="Arial"/>
                <a:sym typeface="Arial"/>
              </a:defRPr>
            </a:pPr>
            <a:r>
              <a:rPr lang="uk-UA" sz="2800" i="1" dirty="0" smtClean="0">
                <a:solidFill>
                  <a:srgbClr val="00B050"/>
                </a:solidFill>
              </a:rPr>
              <a:t>Вчителі початкових класів Ященко Т.О.  та </a:t>
            </a:r>
            <a:r>
              <a:rPr lang="uk-UA" sz="2800" i="1" dirty="0" err="1" smtClean="0">
                <a:solidFill>
                  <a:srgbClr val="00B050"/>
                </a:solidFill>
              </a:rPr>
              <a:t>Скопенко</a:t>
            </a:r>
            <a:r>
              <a:rPr lang="uk-UA" sz="2800" i="1" dirty="0" smtClean="0">
                <a:solidFill>
                  <a:srgbClr val="00B050"/>
                </a:solidFill>
              </a:rPr>
              <a:t> Д.О. представляють до розгляду календарне планування для 1-х класів за програмою </a:t>
            </a:r>
            <a:r>
              <a:rPr lang="uk-UA" sz="2800" i="1" dirty="0" err="1" smtClean="0">
                <a:solidFill>
                  <a:srgbClr val="00B050"/>
                </a:solidFill>
              </a:rPr>
              <a:t>О.Савченко</a:t>
            </a:r>
            <a:endParaRPr lang="en-US" sz="2800" i="1" kern="1200" dirty="0">
              <a:solidFill>
                <a:srgbClr val="00B050"/>
              </a:solidFill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68B491F-9A05-4B42-BE15-441E7232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9241"/>
            <a:ext cx="5500688" cy="4717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1869241"/>
            <a:ext cx="5543551" cy="47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9" y="365125"/>
            <a:ext cx="10502537" cy="1325563"/>
          </a:xfrm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роведення  інструктажу </a:t>
            </a:r>
            <a:r>
              <a:rPr lang="uk-UA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ведення Класного журналу для молодих педагогів початкових </a:t>
            </a:r>
            <a:r>
              <a:rPr lang="uk-UA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класів заступником </a:t>
            </a:r>
            <a:r>
              <a:rPr lang="uk-UA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ПШ Хоменко </a:t>
            </a:r>
            <a:r>
              <a:rPr lang="uk-UA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Н.О.</a:t>
            </a:r>
            <a:endParaRPr lang="ru-R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uk-UA" smtClean="0"/>
              <a:t>Літера ЛТД</a:t>
            </a:r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" y="2044700"/>
            <a:ext cx="5448301" cy="4271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39" y="2089150"/>
            <a:ext cx="507206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5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A0F714-8C71-D142-9E56-C0C0203F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92" y="539352"/>
            <a:ext cx="8591260" cy="32044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b="1" i="1" dirty="0" smtClean="0">
                <a:solidFill>
                  <a:srgbClr val="00B050"/>
                </a:solidFill>
              </a:rPr>
              <a:t>Засідання №2 Школи молодого вчителя : </a:t>
            </a:r>
            <a:br>
              <a:rPr lang="uk-UA" sz="3600" b="1" i="1" dirty="0" smtClean="0">
                <a:solidFill>
                  <a:srgbClr val="00B050"/>
                </a:solidFill>
              </a:rPr>
            </a:br>
            <a:r>
              <a:rPr lang="uk-UA" sz="3100" i="1" dirty="0" smtClean="0">
                <a:solidFill>
                  <a:srgbClr val="0070C0"/>
                </a:solidFill>
              </a:rPr>
              <a:t>1. Ознайомлення молодих педагогів з вимогами до сучасного уроку.</a:t>
            </a:r>
            <a:br>
              <a:rPr lang="uk-UA" sz="3100" i="1" dirty="0" smtClean="0">
                <a:solidFill>
                  <a:srgbClr val="0070C0"/>
                </a:solidFill>
              </a:rPr>
            </a:br>
            <a:r>
              <a:rPr lang="uk-UA" sz="3100" i="1" dirty="0" smtClean="0">
                <a:solidFill>
                  <a:srgbClr val="0070C0"/>
                </a:solidFill>
              </a:rPr>
              <a:t>2. Практичне завдання : конструювання педагогами різних типів уроків.</a:t>
            </a:r>
            <a:br>
              <a:rPr lang="uk-UA" sz="3100" i="1" dirty="0" smtClean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4CC4E-FFB3-1246-B8A4-367A75F2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80" y="4077665"/>
            <a:ext cx="235326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Заголовок 1"/>
          <p:cNvSpPr txBox="1">
            <a:spLocks noGrp="1"/>
          </p:cNvSpPr>
          <p:nvPr>
            <p:ph type="title"/>
          </p:nvPr>
        </p:nvSpPr>
        <p:spPr>
          <a:xfrm>
            <a:off x="1200150" y="365760"/>
            <a:ext cx="10787063" cy="11887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uk-UA" b="0" i="1" dirty="0" smtClean="0">
                <a:solidFill>
                  <a:srgbClr val="00B050"/>
                </a:solidFill>
              </a:rPr>
              <a:t>Вчителі початкових класів  </a:t>
            </a:r>
            <a:r>
              <a:rPr lang="uk-UA" b="0" i="1" dirty="0" err="1" smtClean="0">
                <a:solidFill>
                  <a:srgbClr val="00B050"/>
                </a:solidFill>
              </a:rPr>
              <a:t>Скопенко</a:t>
            </a:r>
            <a:r>
              <a:rPr lang="uk-UA" b="0" i="1" dirty="0" smtClean="0">
                <a:solidFill>
                  <a:srgbClr val="00B050"/>
                </a:solidFill>
              </a:rPr>
              <a:t> Д.О. та  </a:t>
            </a:r>
            <a:r>
              <a:rPr lang="uk-UA" b="0" i="1" dirty="0" err="1" smtClean="0">
                <a:solidFill>
                  <a:srgbClr val="00B050"/>
                </a:solidFill>
              </a:rPr>
              <a:t>Яковина</a:t>
            </a:r>
            <a:r>
              <a:rPr lang="uk-UA" b="0" i="1" dirty="0" smtClean="0">
                <a:solidFill>
                  <a:srgbClr val="00B050"/>
                </a:solidFill>
              </a:rPr>
              <a:t> В.О. представляють результати </a:t>
            </a:r>
            <a:r>
              <a:rPr lang="uk-UA" b="0" i="1" dirty="0" smtClean="0">
                <a:solidFill>
                  <a:srgbClr val="00B050"/>
                </a:solidFill>
              </a:rPr>
              <a:t>власних напрацювань</a:t>
            </a:r>
            <a:br>
              <a:rPr lang="uk-UA" b="0" i="1" dirty="0" smtClean="0">
                <a:solidFill>
                  <a:srgbClr val="00B050"/>
                </a:solidFill>
              </a:rPr>
            </a:br>
            <a:r>
              <a:rPr lang="uk-UA" b="0" i="1" dirty="0" smtClean="0">
                <a:solidFill>
                  <a:srgbClr val="00B050"/>
                </a:solidFill>
              </a:rPr>
              <a:t> </a:t>
            </a:r>
            <a:r>
              <a:rPr lang="uk-UA" b="0" i="1" dirty="0" smtClean="0">
                <a:solidFill>
                  <a:srgbClr val="00B050"/>
                </a:solidFill>
              </a:rPr>
              <a:t>з конструювання різних типів уроків</a:t>
            </a:r>
            <a:endParaRPr lang="uk-UA" b="0" i="1" dirty="0">
              <a:solidFill>
                <a:srgbClr val="00B050"/>
              </a:solidFill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EBBCAE4-4924-5A4E-8A1D-50679B14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936431"/>
            <a:ext cx="5801784" cy="441991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1936431"/>
            <a:ext cx="5672138" cy="44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A0F714-8C71-D142-9E56-C0C0203F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067" y="539352"/>
            <a:ext cx="9970435" cy="38611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b="1" i="1" dirty="0" smtClean="0">
                <a:solidFill>
                  <a:srgbClr val="00B050"/>
                </a:solidFill>
              </a:rPr>
              <a:t>Успіхів на педагогічній ниві вам, </a:t>
            </a:r>
            <a:br>
              <a:rPr lang="uk-UA" sz="3600" b="1" i="1" dirty="0" smtClean="0">
                <a:solidFill>
                  <a:srgbClr val="00B050"/>
                </a:solidFill>
              </a:rPr>
            </a:br>
            <a:r>
              <a:rPr lang="uk-UA" sz="3600" b="1" i="1" dirty="0" smtClean="0">
                <a:solidFill>
                  <a:srgbClr val="00B050"/>
                </a:solidFill>
              </a:rPr>
              <a:t>молоді педагоги!</a:t>
            </a:r>
            <a:r>
              <a:rPr lang="uk-UA" sz="3600" b="1" i="1" dirty="0" smtClean="0"/>
              <a:t/>
            </a:r>
            <a:br>
              <a:rPr lang="uk-UA" sz="3600" b="1" i="1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7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4CC4E-FFB3-1246-B8A4-367A75F2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uk-UA"/>
              <a:t>Літера ЛТД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01" y="4051641"/>
            <a:ext cx="235326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6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90</Words>
  <Application>Microsoft Office PowerPoint</Application>
  <PresentationFormat>Широкий екран</PresentationFormat>
  <Paragraphs>20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Wingdings</vt:lpstr>
      <vt:lpstr>Тема Office</vt:lpstr>
      <vt:lpstr>            </vt:lpstr>
      <vt:lpstr>            Завдання Школи молодого вчителя:  - допомога становленню, психологічній адаптації та реалізації індивідуального творчого потенціалу молодих вчителів; - сприяння постійному творчому зростанню, формуванню педагогічної майстерності; - допомога у плануванні та організації роботи з питань модернізації освітнього процесу; - впровадження передових методів навчання; - допомога у виборі молодими педагогами оптимальних форм, методів і засобів навчання </vt:lpstr>
      <vt:lpstr>            Засідання №1 Школи молодого вчителя :   1. Ознайомлення з методикою складання календарних та поурочних планів. 2. Ознайомлення молодих педагогів з «Методичними рекомендаціями щодо заповнення Класного журналу учнів початкових класів Нової української школи (наказ МОНУ від 02.09.2020 р.№1096). 3. Ознайомлення з Інструкцією з ведення класних журналів 1-4 класів  НУШ, 5 -11 класів. </vt:lpstr>
      <vt:lpstr>Вчителі початкових класів Ященко Т.О.  та Скопенко Д.О. представляють до розгляду календарне планування для 1-х класів за програмою О.Савченко</vt:lpstr>
      <vt:lpstr>Проведення  інструктажу з ведення Класного журналу для молодих педагогів початкових класів заступником директора ПШ Хоменко Н.О.</vt:lpstr>
      <vt:lpstr>  Засідання №2 Школи молодого вчителя :  1. Ознайомлення молодих педагогів з вимогами до сучасного уроку. 2. Практичне завдання : конструювання педагогами різних типів уроків.   </vt:lpstr>
      <vt:lpstr>Вчителі початкових класів  Скопенко Д.О. та  Яковина В.О. представляють результати власних напрацювань  з конструювання різних типів уроків</vt:lpstr>
      <vt:lpstr>  Успіхів на педагогічній ниві вам,  молоді педагоги!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Суспільне та господарське життя  за доби розквіту Русі-України</dc:title>
  <dc:creator>Oleksandr Panarin</dc:creator>
  <cp:lastModifiedBy>Користувач Windows</cp:lastModifiedBy>
  <cp:revision>18</cp:revision>
  <dcterms:created xsi:type="dcterms:W3CDTF">2020-10-01T05:39:21Z</dcterms:created>
  <dcterms:modified xsi:type="dcterms:W3CDTF">2020-10-30T09:00:25Z</dcterms:modified>
</cp:coreProperties>
</file>