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6" r:id="rId2"/>
    <p:sldId id="28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9" r:id="rId11"/>
    <p:sldId id="266" r:id="rId12"/>
    <p:sldId id="264" r:id="rId13"/>
    <p:sldId id="265" r:id="rId14"/>
    <p:sldId id="277" r:id="rId15"/>
    <p:sldId id="268" r:id="rId16"/>
    <p:sldId id="269" r:id="rId17"/>
    <p:sldId id="270" r:id="rId18"/>
    <p:sldId id="271" r:id="rId19"/>
    <p:sldId id="275" r:id="rId20"/>
    <p:sldId id="280" r:id="rId21"/>
    <p:sldId id="285" r:id="rId22"/>
    <p:sldId id="276" r:id="rId23"/>
    <p:sldId id="282" r:id="rId24"/>
    <p:sldId id="288" r:id="rId25"/>
    <p:sldId id="278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149665044387673E-2"/>
          <c:y val="5.0338652848096244E-2"/>
          <c:w val="0.75484404891298074"/>
          <c:h val="0.67302773236836122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cat>
            <c:strRef>
              <c:f>Лист1!$A$2:$A$6</c:f>
              <c:strCache>
                <c:ptCount val="3"/>
                <c:pt idx="0">
                  <c:v>жовтень 19</c:v>
                </c:pt>
                <c:pt idx="1">
                  <c:v>листопад 19</c:v>
                </c:pt>
                <c:pt idx="2">
                  <c:v>лютий 20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B6-4B43-BD9B-EC39F6D9C21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marker>
            <c:symbol val="none"/>
          </c:marker>
          <c:cat>
            <c:strRef>
              <c:f>Лист1!$A$2:$A$6</c:f>
              <c:strCache>
                <c:ptCount val="3"/>
                <c:pt idx="0">
                  <c:v>жовтень 19</c:v>
                </c:pt>
                <c:pt idx="1">
                  <c:v>листопад 19</c:v>
                </c:pt>
                <c:pt idx="2">
                  <c:v>лютий 20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B6-4B43-BD9B-EC39F6D9C21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marker>
            <c:symbol val="none"/>
          </c:marker>
          <c:cat>
            <c:strRef>
              <c:f>Лист1!$A$2:$A$6</c:f>
              <c:strCache>
                <c:ptCount val="3"/>
                <c:pt idx="0">
                  <c:v>жовтень 19</c:v>
                </c:pt>
                <c:pt idx="1">
                  <c:v>листопад 19</c:v>
                </c:pt>
                <c:pt idx="2">
                  <c:v>лютий 20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B6-4B43-BD9B-EC39F6D9C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341440"/>
        <c:axId val="38048128"/>
      </c:lineChart>
      <c:catAx>
        <c:axId val="37341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8048128"/>
        <c:crosses val="autoZero"/>
        <c:auto val="1"/>
        <c:lblAlgn val="ctr"/>
        <c:lblOffset val="100"/>
        <c:noMultiLvlLbl val="0"/>
      </c:catAx>
      <c:valAx>
        <c:axId val="38048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34144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22"/>
            <c:extLst>
              <c:ext xmlns:c16="http://schemas.microsoft.com/office/drawing/2014/chart" uri="{C3380CC4-5D6E-409C-BE32-E72D297353CC}">
                <c16:uniqueId val="{00000000-0002-4C26-89A6-CE1CC5391D9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en-US" baseline="0" smtClean="0"/>
                      <a:t> 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002-4C26-89A6-CE1CC5391D9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002-4C26-89A6-CE1CC5391D9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002-4C26-89A6-CE1CC5391D9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uk-UA" baseline="0" dirty="0" smtClean="0"/>
                      <a:t>ві</a:t>
                    </a:r>
                    <a:r>
                      <a:rPr lang="uk-UA" baseline="0" dirty="0" err="1" smtClean="0"/>
                      <a:t>д</a:t>
                    </a:r>
                    <a:r>
                      <a:rPr lang="uk-UA" baseline="0" dirty="0" smtClean="0"/>
                      <a:t> </a:t>
                    </a:r>
                    <a:r>
                      <a:rPr lang="uk-UA" baseline="0" dirty="0" err="1" smtClean="0"/>
                      <a:t>класу</a:t>
                    </a:r>
                    <a:endParaRPr lang="uk-UA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002-4C26-89A6-CE1CC5391D9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5 класи</c:v>
                </c:pt>
                <c:pt idx="1">
                  <c:v>6 класи</c:v>
                </c:pt>
                <c:pt idx="2">
                  <c:v>9 класи</c:v>
                </c:pt>
                <c:pt idx="3">
                  <c:v>2 класи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02-4C26-89A6-CE1CC5391D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13664299504617089"/>
          <c:y val="0"/>
          <c:w val="0.72671400990765822"/>
          <c:h val="0.198577568874309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2597B-55D6-4D37-B52F-74B0D84E212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E0C30-79A4-4BF0-8CEE-89F4E49A19E4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E0C30-79A4-4BF0-8CEE-89F4E49A19E4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zakon3.rada.gov.ua/laws/show/2402-14/ed20120601" TargetMode="External"/><Relationship Id="rId7" Type="http://schemas.openxmlformats.org/officeDocument/2006/relationships/hyperlink" Target="https://rada.info/upload/users_files/02143293/1bdf52b7bc2380b491d97e1980aa19b5.pdf" TargetMode="External"/><Relationship Id="rId2" Type="http://schemas.openxmlformats.org/officeDocument/2006/relationships/hyperlink" Target="http://zakon2.rada.gov.ua/laws/show/995_02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ada.info/upload/users_files/02143293/e9e73acabe655479a07a79c8828e5bad.docx" TargetMode="External"/><Relationship Id="rId5" Type="http://schemas.openxmlformats.org/officeDocument/2006/relationships/hyperlink" Target="https://zakon.rada.gov.ua/laws/show/2657-19" TargetMode="External"/><Relationship Id="rId4" Type="http://schemas.openxmlformats.org/officeDocument/2006/relationships/hyperlink" Target="https://zakon.rada.gov.ua/laws/show/2145-19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05177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5400" dirty="0" smtClean="0"/>
              <a:t> </a:t>
            </a:r>
            <a:r>
              <a:rPr lang="uk-UA" sz="5400" dirty="0" err="1" smtClean="0"/>
              <a:t>“Булінг</a:t>
            </a:r>
            <a:r>
              <a:rPr lang="uk-UA" sz="5400" dirty="0" smtClean="0"/>
              <a:t> у шкільному </a:t>
            </a:r>
            <a:r>
              <a:rPr lang="uk-UA" sz="5400" dirty="0" err="1" smtClean="0"/>
              <a:t>середовищі”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7200800" cy="1752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uk-UA" sz="2800" dirty="0" smtClean="0"/>
              <a:t>Підготувала</a:t>
            </a:r>
          </a:p>
          <a:p>
            <a:pPr algn="r"/>
            <a:r>
              <a:rPr lang="uk-UA" sz="2800" dirty="0" smtClean="0"/>
              <a:t>ЗДВР Губіна І.С.</a:t>
            </a:r>
          </a:p>
          <a:p>
            <a:r>
              <a:rPr lang="uk-UA" sz="2800" dirty="0" smtClean="0"/>
              <a:t>23.11.2020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6422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50"/>
                </a:solidFill>
              </a:rPr>
              <a:t>Звернення до адміністрації</a:t>
            </a:r>
            <a:br>
              <a:rPr lang="uk-UA" b="1" dirty="0" smtClean="0">
                <a:solidFill>
                  <a:srgbClr val="00B050"/>
                </a:solidFill>
              </a:rPr>
            </a:br>
            <a:r>
              <a:rPr lang="uk-UA" b="1" dirty="0" smtClean="0">
                <a:solidFill>
                  <a:srgbClr val="00B050"/>
                </a:solidFill>
              </a:rPr>
              <a:t> ЗЗСО № 243 за 2019-2020 </a:t>
            </a:r>
            <a:r>
              <a:rPr lang="uk-UA" b="1" dirty="0" err="1" smtClean="0">
                <a:solidFill>
                  <a:srgbClr val="00B050"/>
                </a:solidFill>
              </a:rPr>
              <a:t>н.р</a:t>
            </a:r>
            <a:r>
              <a:rPr lang="uk-UA" b="1" dirty="0" smtClean="0">
                <a:solidFill>
                  <a:srgbClr val="00B050"/>
                </a:solidFill>
              </a:rPr>
              <a:t>.</a:t>
            </a: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95536" y="1556792"/>
          <a:ext cx="693345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5076056" y="2924944"/>
          <a:ext cx="3672408" cy="3454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Завдання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                        </a:t>
            </a:r>
            <a:r>
              <a:rPr lang="ru-RU" dirty="0" err="1" smtClean="0"/>
              <a:t>адміністрації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                                      педагогам та </a:t>
            </a:r>
          </a:p>
          <a:p>
            <a:pPr>
              <a:buNone/>
            </a:pPr>
            <a:r>
              <a:rPr lang="ru-RU" dirty="0" smtClean="0"/>
              <a:t>                                               психологам </a:t>
            </a:r>
            <a:r>
              <a:rPr lang="ru-RU" dirty="0" err="1" smtClean="0"/>
              <a:t>школи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err="1" smtClean="0"/>
              <a:t>Якісне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       +                 </a:t>
            </a:r>
            <a:r>
              <a:rPr lang="ru-RU" dirty="0" err="1" smtClean="0"/>
              <a:t>змістовне</a:t>
            </a:r>
            <a:r>
              <a:rPr lang="ru-RU" dirty="0" smtClean="0"/>
              <a:t>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</a:t>
            </a:r>
            <a:r>
              <a:rPr lang="ru-RU" dirty="0" err="1" smtClean="0"/>
              <a:t>дозвілля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18433" name="Picture 1" descr="C:\Users\Ноутбук\Desktop\загруже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2466975" cy="1847850"/>
          </a:xfrm>
          <a:prstGeom prst="rect">
            <a:avLst/>
          </a:prstGeom>
          <a:noFill/>
        </p:spPr>
      </p:pic>
      <p:pic>
        <p:nvPicPr>
          <p:cNvPr id="18436" name="Picture 4" descr="C:\Users\Ноутбук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852936"/>
            <a:ext cx="2466975" cy="1847850"/>
          </a:xfrm>
          <a:prstGeom prst="rect">
            <a:avLst/>
          </a:prstGeom>
          <a:noFill/>
        </p:spPr>
      </p:pic>
      <p:pic>
        <p:nvPicPr>
          <p:cNvPr id="18437" name="Picture 5" descr="C:\Users\Ноутбук\Desktop\загружено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924944"/>
            <a:ext cx="3371850" cy="1352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err="1" smtClean="0"/>
              <a:t>Подолання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агресивних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проявів</a:t>
            </a:r>
            <a:r>
              <a:rPr lang="ru-RU" sz="3200" dirty="0" smtClean="0"/>
              <a:t> у </a:t>
            </a:r>
            <a:r>
              <a:rPr lang="ru-RU" sz="3200" dirty="0" err="1" smtClean="0"/>
              <a:t>міжособистісних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стосунках</a:t>
            </a:r>
            <a:r>
              <a:rPr lang="ru-RU" sz="3200" dirty="0" smtClean="0"/>
              <a:t> </a:t>
            </a:r>
            <a:r>
              <a:rPr lang="ru-RU" sz="3200" dirty="0" err="1" smtClean="0"/>
              <a:t>між</a:t>
            </a:r>
            <a:r>
              <a:rPr lang="ru-RU" sz="3200" dirty="0" smtClean="0"/>
              <a:t> </a:t>
            </a:r>
            <a:r>
              <a:rPr lang="ru-RU" sz="3200" dirty="0" err="1" smtClean="0"/>
              <a:t>учнями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</a:t>
            </a:r>
            <a:r>
              <a:rPr lang="ru-RU" dirty="0" err="1" smtClean="0"/>
              <a:t>командний</a:t>
            </a:r>
            <a:r>
              <a:rPr lang="ru-RU" dirty="0" smtClean="0"/>
              <a:t>  </a:t>
            </a:r>
            <a:r>
              <a:rPr lang="ru-RU" dirty="0" err="1" smtClean="0"/>
              <a:t>підхід</a:t>
            </a:r>
            <a:r>
              <a:rPr lang="ru-RU" dirty="0" smtClean="0"/>
              <a:t> :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err="1" smtClean="0"/>
              <a:t>класний</a:t>
            </a:r>
            <a:r>
              <a:rPr lang="ru-RU" dirty="0" smtClean="0"/>
              <a:t> </a:t>
            </a:r>
            <a:r>
              <a:rPr lang="ru-RU" dirty="0" err="1" smtClean="0"/>
              <a:t>керівник</a:t>
            </a:r>
            <a:r>
              <a:rPr lang="ru-RU" dirty="0" smtClean="0"/>
              <a:t>            </a:t>
            </a:r>
            <a:r>
              <a:rPr lang="ru-RU" dirty="0" err="1" smtClean="0"/>
              <a:t>практичний</a:t>
            </a:r>
            <a:r>
              <a:rPr lang="ru-RU" dirty="0" smtClean="0"/>
              <a:t> психолог </a:t>
            </a:r>
          </a:p>
          <a:p>
            <a:pPr algn="ctr">
              <a:buNone/>
            </a:pPr>
            <a:r>
              <a:rPr lang="ru-RU" dirty="0" err="1" smtClean="0"/>
              <a:t>соціальний</a:t>
            </a:r>
            <a:r>
              <a:rPr lang="ru-RU" dirty="0" smtClean="0"/>
              <a:t> педагог          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спеціалісти</a:t>
            </a:r>
            <a:r>
              <a:rPr lang="ru-RU" dirty="0" smtClean="0"/>
              <a:t> за              </a:t>
            </a:r>
          </a:p>
          <a:p>
            <a:pPr algn="ctr">
              <a:buNone/>
            </a:pPr>
            <a:r>
              <a:rPr lang="ru-RU" dirty="0" smtClean="0"/>
              <a:t>                               потребою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 rot="8035535">
            <a:off x="2692038" y="2822012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2863774">
            <a:off x="4921475" y="2824007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Обізнаність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 5 –Б, 5-В,6-х ,7 –В </a:t>
            </a:r>
            <a:r>
              <a:rPr lang="ru-RU" dirty="0" err="1" smtClean="0"/>
              <a:t>класів</a:t>
            </a:r>
            <a:r>
              <a:rPr lang="ru-RU" dirty="0" smtClean="0"/>
              <a:t> у </a:t>
            </a:r>
            <a:r>
              <a:rPr lang="ru-RU" dirty="0" err="1" smtClean="0"/>
              <a:t>проблематиці</a:t>
            </a:r>
            <a:r>
              <a:rPr lang="ru-RU" dirty="0" smtClean="0"/>
              <a:t> </a:t>
            </a:r>
            <a:r>
              <a:rPr lang="ru-RU" dirty="0" err="1" smtClean="0"/>
              <a:t>булінгу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На Вашу думку, </a:t>
            </a:r>
            <a:r>
              <a:rPr lang="ru-RU" dirty="0" err="1" smtClean="0"/>
              <a:t>булінг</a:t>
            </a:r>
            <a:r>
              <a:rPr lang="ru-RU" dirty="0" smtClean="0"/>
              <a:t> і </a:t>
            </a:r>
            <a:r>
              <a:rPr lang="ru-RU" dirty="0" err="1" smtClean="0"/>
              <a:t>конфлікт</a:t>
            </a:r>
            <a:r>
              <a:rPr lang="ru-RU" dirty="0" smtClean="0"/>
              <a:t> </a:t>
            </a:r>
            <a:r>
              <a:rPr lang="ru-RU" dirty="0" err="1" smtClean="0"/>
              <a:t>відрізняються</a:t>
            </a:r>
            <a:r>
              <a:rPr lang="ru-RU" dirty="0" smtClean="0"/>
              <a:t>? </a:t>
            </a:r>
          </a:p>
          <a:p>
            <a:pPr marL="0" indent="0">
              <a:buNone/>
            </a:pPr>
            <a:r>
              <a:rPr lang="ru-RU" dirty="0" err="1" smtClean="0"/>
              <a:t>Серед</a:t>
            </a:r>
            <a:r>
              <a:rPr lang="ru-RU" dirty="0" smtClean="0"/>
              <a:t> 90 </a:t>
            </a:r>
            <a:r>
              <a:rPr lang="ru-RU" dirty="0" err="1" smtClean="0"/>
              <a:t>учнів</a:t>
            </a:r>
            <a:r>
              <a:rPr lang="ru-RU" dirty="0" smtClean="0"/>
              <a:t> :   Так - 89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</a:t>
            </a:r>
            <a:r>
              <a:rPr lang="ru-RU" dirty="0" err="1" smtClean="0"/>
              <a:t>Ні</a:t>
            </a:r>
            <a:r>
              <a:rPr lang="ru-RU" dirty="0"/>
              <a:t> </a:t>
            </a:r>
            <a:r>
              <a:rPr lang="ru-RU" dirty="0" smtClean="0"/>
              <a:t>- 11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uk-UA" dirty="0" smtClean="0"/>
              <a:t>Учні, які не розуміють  поняття “</a:t>
            </a:r>
            <a:r>
              <a:rPr lang="uk-UA" dirty="0" err="1" smtClean="0"/>
              <a:t>булінг</a:t>
            </a:r>
            <a:r>
              <a:rPr lang="uk-UA" dirty="0" smtClean="0"/>
              <a:t>”- 4</a:t>
            </a:r>
          </a:p>
          <a:p>
            <a:r>
              <a:rPr lang="uk-UA" dirty="0" smtClean="0"/>
              <a:t>Учні, які мають поверхні знання про “</a:t>
            </a:r>
            <a:r>
              <a:rPr lang="uk-UA" dirty="0" err="1" smtClean="0"/>
              <a:t>булінг</a:t>
            </a:r>
            <a:r>
              <a:rPr lang="uk-UA" dirty="0" smtClean="0"/>
              <a:t>”- 49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оутбук\Desktop\загружен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2286000" cy="20002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                            </a:t>
            </a:r>
            <a:r>
              <a:rPr lang="ru-RU" sz="1800" dirty="0" err="1" smtClean="0">
                <a:solidFill>
                  <a:srgbClr val="00B050"/>
                </a:solidFill>
              </a:rPr>
              <a:t>Булінг</a:t>
            </a:r>
            <a:r>
              <a:rPr lang="ru-RU" sz="1800" dirty="0" smtClean="0">
                <a:solidFill>
                  <a:srgbClr val="00B050"/>
                </a:solidFill>
              </a:rPr>
              <a:t> (</a:t>
            </a:r>
            <a:r>
              <a:rPr lang="ru-RU" sz="1800" dirty="0" err="1" smtClean="0">
                <a:solidFill>
                  <a:srgbClr val="00B050"/>
                </a:solidFill>
              </a:rPr>
              <a:t>цькування</a:t>
            </a:r>
            <a:r>
              <a:rPr lang="ru-RU" sz="1800" dirty="0" smtClean="0">
                <a:solidFill>
                  <a:srgbClr val="00B050"/>
                </a:solidFill>
              </a:rPr>
              <a:t>) в </a:t>
            </a:r>
            <a:r>
              <a:rPr lang="ru-RU" sz="1800" dirty="0" err="1" smtClean="0">
                <a:solidFill>
                  <a:srgbClr val="00B050"/>
                </a:solidFill>
              </a:rPr>
              <a:t>освітньому</a:t>
            </a:r>
            <a:r>
              <a:rPr lang="ru-RU" sz="1800" dirty="0" smtClean="0">
                <a:solidFill>
                  <a:srgbClr val="00B050"/>
                </a:solidFill>
              </a:rPr>
              <a:t> </a:t>
            </a:r>
            <a:r>
              <a:rPr lang="ru-RU" sz="1800" dirty="0" err="1" smtClean="0">
                <a:solidFill>
                  <a:srgbClr val="00B050"/>
                </a:solidFill>
              </a:rPr>
              <a:t>середовищі</a:t>
            </a:r>
            <a:r>
              <a:rPr lang="ru-RU" sz="1800" dirty="0" smtClean="0">
                <a:solidFill>
                  <a:srgbClr val="00B050"/>
                </a:solidFill>
              </a:rPr>
              <a:t> </a:t>
            </a:r>
            <a:r>
              <a:rPr lang="ru-RU" sz="1800" dirty="0" err="1" smtClean="0">
                <a:solidFill>
                  <a:srgbClr val="00B050"/>
                </a:solidFill>
              </a:rPr>
              <a:t>відбувається</a:t>
            </a:r>
            <a:r>
              <a:rPr lang="ru-RU" sz="1800" dirty="0" smtClean="0">
                <a:solidFill>
                  <a:srgbClr val="00B050"/>
                </a:solidFill>
              </a:rPr>
              <a:t> не </a:t>
            </a:r>
            <a:r>
              <a:rPr lang="ru-RU" sz="1800" dirty="0" err="1" smtClean="0">
                <a:solidFill>
                  <a:srgbClr val="00B050"/>
                </a:solidFill>
              </a:rPr>
              <a:t>тільки</a:t>
            </a:r>
            <a:r>
              <a:rPr lang="ru-RU" sz="1800" dirty="0" smtClean="0">
                <a:solidFill>
                  <a:srgbClr val="00B050"/>
                </a:solidFill>
              </a:rPr>
              <a:t> </a:t>
            </a:r>
            <a:r>
              <a:rPr lang="ru-RU" sz="1800" dirty="0" err="1" smtClean="0">
                <a:solidFill>
                  <a:srgbClr val="00B050"/>
                </a:solidFill>
              </a:rPr>
              <a:t>між</a:t>
            </a:r>
            <a:r>
              <a:rPr lang="ru-RU" sz="1800" dirty="0" smtClean="0">
                <a:solidFill>
                  <a:srgbClr val="00B050"/>
                </a:solidFill>
              </a:rPr>
              <a:t> </a:t>
            </a:r>
            <a:r>
              <a:rPr lang="ru-RU" sz="1800" dirty="0" err="1" smtClean="0">
                <a:solidFill>
                  <a:srgbClr val="00B050"/>
                </a:solidFill>
              </a:rPr>
              <a:t>учнями</a:t>
            </a:r>
            <a:r>
              <a:rPr lang="ru-RU" sz="1800" dirty="0" smtClean="0">
                <a:solidFill>
                  <a:srgbClr val="00B050"/>
                </a:solidFill>
              </a:rPr>
              <a:t>/</a:t>
            </a:r>
            <a:r>
              <a:rPr lang="ru-RU" sz="1800" dirty="0" err="1" smtClean="0">
                <a:solidFill>
                  <a:srgbClr val="00B050"/>
                </a:solidFill>
              </a:rPr>
              <a:t>ученицями</a:t>
            </a:r>
            <a:r>
              <a:rPr lang="ru-RU" sz="1800" dirty="0" smtClean="0">
                <a:solidFill>
                  <a:srgbClr val="00B050"/>
                </a:solidFill>
              </a:rPr>
              <a:t> </a:t>
            </a:r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</a:t>
            </a:r>
          </a:p>
          <a:p>
            <a:pPr>
              <a:buNone/>
            </a:pPr>
            <a:r>
              <a:rPr lang="ru-RU" dirty="0" smtClean="0"/>
              <a:t> є </a:t>
            </a:r>
            <a:r>
              <a:rPr lang="ru-RU" dirty="0" err="1" smtClean="0"/>
              <a:t>булінг</a:t>
            </a:r>
            <a:r>
              <a:rPr lang="ru-RU" dirty="0" smtClean="0"/>
              <a:t> (</a:t>
            </a:r>
            <a:r>
              <a:rPr lang="ru-RU" dirty="0" err="1" smtClean="0"/>
              <a:t>цькування</a:t>
            </a:r>
            <a:r>
              <a:rPr lang="ru-RU" dirty="0" smtClean="0"/>
              <a:t>) з боку </a:t>
            </a:r>
            <a:r>
              <a:rPr lang="ru-RU" dirty="0" err="1" smtClean="0"/>
              <a:t>вчителі</a:t>
            </a:r>
            <a:r>
              <a:rPr lang="uk-UA" dirty="0"/>
              <a:t>в</a:t>
            </a:r>
            <a:r>
              <a:rPr lang="ru-RU" dirty="0" smtClean="0"/>
              <a:t>  по </a:t>
            </a:r>
            <a:r>
              <a:rPr lang="ru-RU" dirty="0" err="1" smtClean="0"/>
              <a:t>відношенню</a:t>
            </a:r>
            <a:r>
              <a:rPr lang="ru-RU" dirty="0" smtClean="0"/>
              <a:t> до </a:t>
            </a:r>
            <a:r>
              <a:rPr lang="ru-RU" dirty="0" err="1" smtClean="0"/>
              <a:t>учнів</a:t>
            </a:r>
            <a:r>
              <a:rPr lang="ru-RU" dirty="0" smtClean="0"/>
              <a:t>/</a:t>
            </a:r>
            <a:r>
              <a:rPr lang="ru-RU" dirty="0" err="1" smtClean="0"/>
              <a:t>учениць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булінг</a:t>
            </a:r>
            <a:r>
              <a:rPr lang="ru-RU" dirty="0" smtClean="0"/>
              <a:t> (</a:t>
            </a:r>
            <a:r>
              <a:rPr lang="ru-RU" dirty="0" err="1" smtClean="0"/>
              <a:t>цькування</a:t>
            </a:r>
            <a:r>
              <a:rPr lang="ru-RU" dirty="0" smtClean="0"/>
              <a:t>)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проявлятись</a:t>
            </a:r>
            <a:r>
              <a:rPr lang="ru-RU" dirty="0" smtClean="0"/>
              <a:t> через </a:t>
            </a:r>
            <a:r>
              <a:rPr lang="ru-RU" dirty="0" err="1" smtClean="0"/>
              <a:t>систематичні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: * </a:t>
            </a:r>
            <a:r>
              <a:rPr lang="ru-RU" dirty="0" err="1" smtClean="0"/>
              <a:t>необґрунтоване</a:t>
            </a:r>
            <a:r>
              <a:rPr lang="ru-RU" dirty="0" smtClean="0"/>
              <a:t> </a:t>
            </a:r>
            <a:r>
              <a:rPr lang="ru-RU" dirty="0" err="1" smtClean="0"/>
              <a:t>заниження</a:t>
            </a:r>
            <a:r>
              <a:rPr lang="ru-RU" dirty="0" smtClean="0"/>
              <a:t> </a:t>
            </a:r>
            <a:r>
              <a:rPr lang="ru-RU" dirty="0" err="1" smtClean="0"/>
              <a:t>оцінок</a:t>
            </a:r>
            <a:r>
              <a:rPr lang="ru-RU" dirty="0" smtClean="0"/>
              <a:t>, </a:t>
            </a:r>
            <a:r>
              <a:rPr lang="ru-RU" dirty="0" err="1" smtClean="0"/>
              <a:t>систематичне</a:t>
            </a:r>
            <a:r>
              <a:rPr lang="ru-RU" dirty="0" smtClean="0"/>
              <a:t> </a:t>
            </a:r>
            <a:r>
              <a:rPr lang="ru-RU" dirty="0" err="1" smtClean="0"/>
              <a:t>ігнорування</a:t>
            </a:r>
            <a:r>
              <a:rPr lang="ru-RU" dirty="0" smtClean="0"/>
              <a:t> думки </a:t>
            </a:r>
            <a:r>
              <a:rPr lang="ru-RU" dirty="0" err="1" smtClean="0"/>
              <a:t>учня</a:t>
            </a:r>
            <a:r>
              <a:rPr lang="ru-RU" dirty="0" smtClean="0"/>
              <a:t>/</a:t>
            </a:r>
            <a:r>
              <a:rPr lang="ru-RU" dirty="0" err="1" smtClean="0"/>
              <a:t>учениці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/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,</a:t>
            </a:r>
          </a:p>
          <a:p>
            <a:pPr>
              <a:buFont typeface="Arial" charset="0"/>
              <a:buChar char="•"/>
            </a:pPr>
            <a:r>
              <a:rPr lang="ru-RU" dirty="0" err="1" smtClean="0"/>
              <a:t>вішання</a:t>
            </a:r>
            <a:r>
              <a:rPr lang="ru-RU" dirty="0" smtClean="0"/>
              <a:t> </a:t>
            </a:r>
            <a:r>
              <a:rPr lang="ru-RU" dirty="0" err="1" smtClean="0"/>
              <a:t>ярликів</a:t>
            </a:r>
            <a:r>
              <a:rPr lang="ru-RU" dirty="0" smtClean="0"/>
              <a:t> на </a:t>
            </a:r>
            <a:r>
              <a:rPr lang="ru-RU" dirty="0" err="1" smtClean="0"/>
              <a:t>учня</a:t>
            </a:r>
            <a:r>
              <a:rPr lang="ru-RU" dirty="0" smtClean="0"/>
              <a:t>/</a:t>
            </a:r>
            <a:r>
              <a:rPr lang="ru-RU" dirty="0" err="1" smtClean="0"/>
              <a:t>ученицю</a:t>
            </a:r>
            <a:r>
              <a:rPr lang="ru-RU" dirty="0" smtClean="0"/>
              <a:t> («А, ось, </a:t>
            </a:r>
            <a:r>
              <a:rPr lang="ru-RU" dirty="0" err="1" smtClean="0"/>
              <a:t>Дмитро</a:t>
            </a:r>
            <a:r>
              <a:rPr lang="ru-RU" dirty="0" smtClean="0"/>
              <a:t> у нас </a:t>
            </a:r>
            <a:r>
              <a:rPr lang="ru-RU" dirty="0" err="1" smtClean="0"/>
              <a:t>поганий</a:t>
            </a:r>
            <a:r>
              <a:rPr lang="ru-RU" dirty="0" smtClean="0"/>
              <a:t> </a:t>
            </a:r>
            <a:r>
              <a:rPr lang="ru-RU" dirty="0" err="1" smtClean="0"/>
              <a:t>хлопець</a:t>
            </a:r>
            <a:r>
              <a:rPr lang="ru-RU" dirty="0" smtClean="0"/>
              <a:t>»), </a:t>
            </a:r>
          </a:p>
          <a:p>
            <a:pPr>
              <a:buFont typeface="Arial" charset="0"/>
              <a:buChar char="•"/>
            </a:pPr>
            <a:r>
              <a:rPr lang="ru-RU" dirty="0" err="1" smtClean="0"/>
              <a:t>принизливі</a:t>
            </a:r>
            <a:r>
              <a:rPr lang="ru-RU" dirty="0" smtClean="0"/>
              <a:t> слова, </a:t>
            </a:r>
            <a:r>
              <a:rPr lang="ru-RU" dirty="0" err="1" smtClean="0"/>
              <a:t>залякування</a:t>
            </a:r>
            <a:r>
              <a:rPr lang="ru-RU" dirty="0" smtClean="0"/>
              <a:t> («</a:t>
            </a:r>
            <a:r>
              <a:rPr lang="ru-RU" dirty="0" err="1" smtClean="0"/>
              <a:t>Відправлю</a:t>
            </a:r>
            <a:r>
              <a:rPr lang="ru-RU" dirty="0" smtClean="0"/>
              <a:t> до директора», «</a:t>
            </a:r>
            <a:r>
              <a:rPr lang="ru-RU" dirty="0" err="1" smtClean="0"/>
              <a:t>Викличу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 до </a:t>
            </a:r>
            <a:r>
              <a:rPr lang="ru-RU" dirty="0" err="1" smtClean="0"/>
              <a:t>школи</a:t>
            </a:r>
            <a:r>
              <a:rPr lang="ru-RU" dirty="0" smtClean="0"/>
              <a:t>»). </a:t>
            </a:r>
          </a:p>
          <a:p>
            <a:pPr>
              <a:buFont typeface="Arial" charset="0"/>
              <a:buChar char="•"/>
            </a:pP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об'єктом</a:t>
            </a:r>
            <a:r>
              <a:rPr lang="ru-RU" dirty="0" smtClean="0"/>
              <a:t> такого </a:t>
            </a:r>
            <a:r>
              <a:rPr lang="ru-RU" dirty="0" err="1" smtClean="0"/>
              <a:t>булінгу</a:t>
            </a:r>
            <a:r>
              <a:rPr lang="ru-RU" dirty="0" smtClean="0"/>
              <a:t> (</a:t>
            </a:r>
            <a:r>
              <a:rPr lang="ru-RU" dirty="0" err="1" smtClean="0"/>
              <a:t>цькування</a:t>
            </a:r>
            <a:r>
              <a:rPr lang="ru-RU" dirty="0" smtClean="0"/>
              <a:t>)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цілий</a:t>
            </a:r>
            <a:r>
              <a:rPr lang="ru-RU" dirty="0" smtClean="0"/>
              <a:t> </a:t>
            </a:r>
            <a:r>
              <a:rPr lang="ru-RU" dirty="0" err="1" smtClean="0"/>
              <a:t>клас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, а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учні</a:t>
            </a:r>
            <a:r>
              <a:rPr lang="ru-RU" dirty="0" smtClean="0"/>
              <a:t>/</a:t>
            </a:r>
            <a:r>
              <a:rPr lang="ru-RU" dirty="0" err="1" smtClean="0"/>
              <a:t>учениці</a:t>
            </a:r>
            <a:r>
              <a:rPr lang="ru-RU" dirty="0" smtClean="0"/>
              <a:t> </a:t>
            </a:r>
            <a:r>
              <a:rPr lang="ru-RU" dirty="0" err="1" smtClean="0"/>
              <a:t>підпадають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булінг</a:t>
            </a:r>
            <a:r>
              <a:rPr lang="ru-RU" dirty="0" smtClean="0"/>
              <a:t> (</a:t>
            </a:r>
            <a:r>
              <a:rPr lang="ru-RU" dirty="0" err="1" smtClean="0"/>
              <a:t>цькування</a:t>
            </a:r>
            <a:r>
              <a:rPr lang="ru-RU" dirty="0" smtClean="0"/>
              <a:t>) </a:t>
            </a:r>
            <a:r>
              <a:rPr lang="ru-RU" dirty="0" err="1" smtClean="0"/>
              <a:t>з</a:t>
            </a:r>
            <a:r>
              <a:rPr lang="ru-RU" dirty="0" smtClean="0"/>
              <a:t> боку </a:t>
            </a:r>
            <a:r>
              <a:rPr lang="ru-RU" dirty="0" err="1" smtClean="0"/>
              <a:t>одразу</a:t>
            </a:r>
            <a:r>
              <a:rPr lang="ru-RU" dirty="0" smtClean="0"/>
              <a:t> </a:t>
            </a:r>
            <a:r>
              <a:rPr lang="ru-RU" dirty="0" err="1" smtClean="0"/>
              <a:t>декількох</a:t>
            </a:r>
            <a:r>
              <a:rPr lang="ru-RU" dirty="0" smtClean="0"/>
              <a:t> </a:t>
            </a:r>
            <a:r>
              <a:rPr lang="ru-RU" dirty="0" err="1" smtClean="0"/>
              <a:t>вчителів</a:t>
            </a:r>
            <a:r>
              <a:rPr lang="ru-RU" dirty="0" smtClean="0"/>
              <a:t>/</a:t>
            </a:r>
            <a:r>
              <a:rPr lang="ru-RU" dirty="0" err="1" smtClean="0"/>
              <a:t>вчительок</a:t>
            </a:r>
            <a:r>
              <a:rPr lang="ru-RU" dirty="0" smtClean="0"/>
              <a:t>. </a:t>
            </a:r>
          </a:p>
          <a:p>
            <a:pPr>
              <a:buFont typeface="Arial" charset="0"/>
              <a:buChar char="•"/>
            </a:pPr>
            <a:r>
              <a:rPr lang="ru-RU" dirty="0" err="1" smtClean="0"/>
              <a:t>Таку</a:t>
            </a:r>
            <a:r>
              <a:rPr lang="ru-RU" dirty="0" smtClean="0"/>
              <a:t> форму </a:t>
            </a:r>
            <a:r>
              <a:rPr lang="ru-RU" dirty="0" err="1" smtClean="0"/>
              <a:t>поведінки</a:t>
            </a:r>
            <a:r>
              <a:rPr lang="ru-RU" dirty="0" smtClean="0"/>
              <a:t> </a:t>
            </a:r>
            <a:r>
              <a:rPr lang="ru-RU" dirty="0" err="1" smtClean="0"/>
              <a:t>вчителя</a:t>
            </a:r>
            <a:r>
              <a:rPr lang="ru-RU" dirty="0" smtClean="0"/>
              <a:t>/</a:t>
            </a:r>
            <a:r>
              <a:rPr lang="ru-RU" dirty="0" err="1" smtClean="0"/>
              <a:t>вчительки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переймати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учні</a:t>
            </a:r>
            <a:r>
              <a:rPr lang="ru-RU" dirty="0" smtClean="0"/>
              <a:t>/</a:t>
            </a:r>
            <a:r>
              <a:rPr lang="ru-RU" dirty="0" err="1" smtClean="0"/>
              <a:t>учениці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переростає</a:t>
            </a:r>
            <a:r>
              <a:rPr lang="ru-RU" dirty="0" smtClean="0"/>
              <a:t> у </a:t>
            </a:r>
            <a:r>
              <a:rPr lang="ru-RU" dirty="0" err="1" smtClean="0"/>
              <a:t>колективний</a:t>
            </a:r>
            <a:r>
              <a:rPr lang="ru-RU" dirty="0" smtClean="0"/>
              <a:t> </a:t>
            </a:r>
            <a:r>
              <a:rPr lang="ru-RU" dirty="0" err="1" smtClean="0"/>
              <a:t>булінг</a:t>
            </a:r>
            <a:r>
              <a:rPr lang="ru-RU" dirty="0" smtClean="0"/>
              <a:t> (</a:t>
            </a:r>
            <a:r>
              <a:rPr lang="ru-RU" dirty="0" err="1" smtClean="0"/>
              <a:t>цькування</a:t>
            </a:r>
            <a:r>
              <a:rPr lang="ru-RU" dirty="0" smtClean="0"/>
              <a:t>) </a:t>
            </a:r>
            <a:r>
              <a:rPr lang="ru-RU" dirty="0" err="1" smtClean="0"/>
              <a:t>жертви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8" name="Picture 4" descr="C:\Users\Ноутбук\Desktop\8abc9c4-angry-teac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836712"/>
            <a:ext cx="269340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У рамках </a:t>
            </a:r>
            <a:r>
              <a:rPr lang="ru-RU" sz="4000" dirty="0" err="1" smtClean="0"/>
              <a:t>профілактичної</a:t>
            </a:r>
            <a:r>
              <a:rPr lang="ru-RU" sz="4000" dirty="0" smtClean="0"/>
              <a:t> </a:t>
            </a:r>
            <a:r>
              <a:rPr lang="ru-RU" sz="4000" dirty="0" err="1" smtClean="0"/>
              <a:t>роботи</a:t>
            </a:r>
            <a:r>
              <a:rPr lang="ru-RU" sz="4000" dirty="0" smtClean="0"/>
              <a:t> у </a:t>
            </a:r>
            <a:r>
              <a:rPr lang="ru-RU" sz="4000" dirty="0" err="1" smtClean="0"/>
              <a:t>школі</a:t>
            </a:r>
            <a:r>
              <a:rPr lang="ru-RU" sz="4000" dirty="0" smtClean="0"/>
              <a:t> проводились </a:t>
            </a:r>
            <a:r>
              <a:rPr lang="ru-RU" sz="4000" dirty="0" err="1" smtClean="0"/>
              <a:t>такі</a:t>
            </a:r>
            <a:r>
              <a:rPr lang="ru-RU" sz="4000" b="1" dirty="0" smtClean="0"/>
              <a:t> </a:t>
            </a:r>
          </a:p>
          <a:p>
            <a:pPr algn="ctr">
              <a:buNone/>
            </a:pPr>
            <a:r>
              <a:rPr lang="ru-RU" sz="4000" b="1" dirty="0" smtClean="0"/>
              <a:t>заходи </a:t>
            </a:r>
            <a:r>
              <a:rPr lang="ru-RU" sz="4000" b="1" dirty="0" err="1" smtClean="0"/>
              <a:t>з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попередження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проявів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булінгу</a:t>
            </a:r>
            <a:r>
              <a:rPr lang="ru-RU" sz="4000" dirty="0" smtClean="0"/>
              <a:t>, </a:t>
            </a:r>
            <a:endParaRPr lang="ru-RU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Участь у </a:t>
            </a:r>
            <a:r>
              <a:rPr lang="ru-RU" sz="2000" dirty="0" err="1" smtClean="0"/>
              <a:t>міському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проєкті</a:t>
            </a:r>
            <a:r>
              <a:rPr lang="ru-RU" sz="2000" dirty="0" smtClean="0"/>
              <a:t> «Школа без </a:t>
            </a:r>
            <a:r>
              <a:rPr lang="ru-RU" sz="2000" dirty="0" err="1" smtClean="0"/>
              <a:t>булінгу</a:t>
            </a:r>
            <a:r>
              <a:rPr lang="ru-RU" sz="2000" dirty="0" smtClean="0"/>
              <a:t>, </a:t>
            </a:r>
            <a:r>
              <a:rPr lang="ru-RU" sz="2000" dirty="0" err="1" smtClean="0"/>
              <a:t>сім’я</a:t>
            </a:r>
            <a:r>
              <a:rPr lang="ru-RU" sz="2000" dirty="0" smtClean="0"/>
              <a:t> </a:t>
            </a:r>
            <a:r>
              <a:rPr lang="ru-RU" sz="2000" dirty="0" err="1" smtClean="0"/>
              <a:t>без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насильства</a:t>
            </a:r>
            <a:r>
              <a:rPr lang="ru-RU" sz="2000" dirty="0" smtClean="0"/>
              <a:t> - 365»,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стартував</a:t>
            </a:r>
            <a:r>
              <a:rPr lang="ru-RU" sz="2000" dirty="0" smtClean="0"/>
              <a:t> 23 </a:t>
            </a:r>
            <a:r>
              <a:rPr lang="ru-RU" sz="2000" dirty="0" err="1" smtClean="0"/>
              <a:t>вересня</a:t>
            </a:r>
            <a:r>
              <a:rPr lang="ru-RU" sz="2000" dirty="0" smtClean="0"/>
              <a:t> 2019 року </a:t>
            </a:r>
            <a:endParaRPr lang="ru-RU" sz="2000" dirty="0"/>
          </a:p>
        </p:txBody>
      </p:sp>
      <p:pic>
        <p:nvPicPr>
          <p:cNvPr id="2050" name="Picture 2" descr="C:\Users\Ноутбук\Desktop\6280746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4356301" cy="2697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Ноутбук\Desktop\315052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717032"/>
            <a:ext cx="473652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err="1" smtClean="0"/>
              <a:t>Тиждень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протидії</a:t>
            </a:r>
            <a:r>
              <a:rPr lang="ru-RU" sz="3200" dirty="0" smtClean="0"/>
              <a:t> </a:t>
            </a:r>
            <a:r>
              <a:rPr lang="ru-RU" sz="3200" dirty="0" err="1" smtClean="0"/>
              <a:t>булінгу</a:t>
            </a:r>
            <a:r>
              <a:rPr lang="ru-RU" sz="3200" dirty="0" smtClean="0"/>
              <a:t> (</a:t>
            </a:r>
            <a:r>
              <a:rPr lang="ru-RU" sz="3200" dirty="0" err="1" smtClean="0"/>
              <a:t>вересень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pic>
        <p:nvPicPr>
          <p:cNvPr id="3074" name="Picture 2" descr="C:\Users\Ноутбук\Desktop\5997787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28800"/>
            <a:ext cx="4137926" cy="2481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Ноутбук\Desktop\805913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4131991" cy="2796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Ноутбук\Desktop\8262029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005064"/>
            <a:ext cx="2139702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dirty="0" smtClean="0"/>
              <a:t>Робота з батьками</a:t>
            </a:r>
            <a:endParaRPr lang="ru-RU" sz="4000" dirty="0"/>
          </a:p>
        </p:txBody>
      </p:sp>
      <p:pic>
        <p:nvPicPr>
          <p:cNvPr id="4098" name="Picture 2" descr="C:\Users\Ноутбук\Desktop\7189865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3671512" cy="2481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Ноутбук\Desktop\67754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24944"/>
            <a:ext cx="3278472" cy="2215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Ноутбук\Desktop\6227936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581128"/>
            <a:ext cx="3024336" cy="20382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1" name="Picture 5" descr="C:\Users\Ноутбук\Desktop\4067835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980729"/>
            <a:ext cx="2144861" cy="1566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Ноутбук\Desktop\5941847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2132856"/>
            <a:ext cx="2736304" cy="1878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C000"/>
                </a:solidFill>
              </a:rPr>
              <a:t>Робота учнівського самоврядування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5122" name="Picture 2" descr="C:\Users\Ноутбук\Desktop\90845579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3960440" cy="2653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Ноутбук\Downloads\IMG-24f0a2e83664427a234a7f539e70610c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597019"/>
            <a:ext cx="2304256" cy="3072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Ноутбук\Downloads\IMG-abe8d321ca679e3ef9b10df2224608ef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340768"/>
            <a:ext cx="3024336" cy="2088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Ноутбук\Downloads\IMG-f6abc49648d94448068f77f92f954773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4149080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Ноутбук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869160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Ноутбук\Desktop\unname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2112134" cy="13984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err="1" smtClean="0"/>
              <a:t>Термін</a:t>
            </a:r>
            <a:r>
              <a:rPr lang="ru-RU" dirty="0" smtClean="0"/>
              <a:t> </a:t>
            </a:r>
            <a:r>
              <a:rPr lang="ru-RU" sz="4900" dirty="0" smtClean="0">
                <a:solidFill>
                  <a:srgbClr val="FF0000"/>
                </a:solidFill>
              </a:rPr>
              <a:t>«</a:t>
            </a:r>
            <a:r>
              <a:rPr lang="ru-RU" sz="4900" dirty="0" err="1" smtClean="0">
                <a:solidFill>
                  <a:srgbClr val="FF0000"/>
                </a:solidFill>
              </a:rPr>
              <a:t>булінг</a:t>
            </a:r>
            <a:r>
              <a:rPr lang="ru-RU" sz="4900" dirty="0" smtClean="0">
                <a:solidFill>
                  <a:srgbClr val="FF0000"/>
                </a:solidFill>
              </a:rPr>
              <a:t>» </a:t>
            </a:r>
            <a:r>
              <a:rPr lang="ru-RU" dirty="0" err="1" smtClean="0"/>
              <a:t>тісно</a:t>
            </a:r>
            <a:r>
              <a:rPr lang="ru-RU" dirty="0" smtClean="0"/>
              <a:t> </a:t>
            </a:r>
            <a:r>
              <a:rPr lang="ru-RU" dirty="0" err="1" smtClean="0"/>
              <a:t>зв’язаний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такими </a:t>
            </a:r>
            <a:r>
              <a:rPr lang="ru-RU" dirty="0" err="1" smtClean="0"/>
              <a:t>явищами</a:t>
            </a:r>
            <a:r>
              <a:rPr lang="ru-RU" dirty="0" smtClean="0"/>
              <a:t> як: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800" dirty="0" smtClean="0">
                <a:solidFill>
                  <a:srgbClr val="FF0000"/>
                </a:solidFill>
              </a:rPr>
              <a:t>                          </a:t>
            </a:r>
            <a:r>
              <a:rPr lang="ru-RU" sz="4500" dirty="0" err="1" smtClean="0">
                <a:solidFill>
                  <a:srgbClr val="FF0000"/>
                </a:solidFill>
              </a:rPr>
              <a:t>насильство</a:t>
            </a:r>
            <a:r>
              <a:rPr lang="ru-RU" sz="4500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i="1" dirty="0" err="1" smtClean="0"/>
              <a:t>умисний</a:t>
            </a:r>
            <a:r>
              <a:rPr lang="ru-RU" i="1" dirty="0" smtClean="0"/>
              <a:t> </a:t>
            </a:r>
            <a:r>
              <a:rPr lang="ru-RU" i="1" dirty="0" err="1" smtClean="0"/>
              <a:t>фізичний</a:t>
            </a:r>
            <a:r>
              <a:rPr lang="ru-RU" i="1" dirty="0" smtClean="0"/>
              <a:t> </a:t>
            </a:r>
            <a:r>
              <a:rPr lang="ru-RU" i="1" dirty="0" err="1" smtClean="0"/>
              <a:t>чи</a:t>
            </a:r>
            <a:r>
              <a:rPr lang="ru-RU" i="1" dirty="0" smtClean="0"/>
              <a:t> </a:t>
            </a:r>
            <a:r>
              <a:rPr lang="ru-RU" i="1" dirty="0" err="1" smtClean="0"/>
              <a:t>психічний</a:t>
            </a:r>
            <a:r>
              <a:rPr lang="ru-RU" i="1" dirty="0" smtClean="0"/>
              <a:t>,              </a:t>
            </a:r>
          </a:p>
          <a:p>
            <a:pPr>
              <a:buNone/>
            </a:pPr>
            <a:r>
              <a:rPr lang="ru-RU" i="1" dirty="0" smtClean="0"/>
              <a:t>                              </a:t>
            </a:r>
            <a:r>
              <a:rPr lang="ru-RU" i="1" dirty="0" err="1" smtClean="0"/>
              <a:t>вплив</a:t>
            </a:r>
            <a:r>
              <a:rPr lang="ru-RU" i="1" dirty="0" smtClean="0"/>
              <a:t> </a:t>
            </a:r>
            <a:r>
              <a:rPr lang="ru-RU" i="1" dirty="0" err="1" smtClean="0"/>
              <a:t>однієї</a:t>
            </a:r>
            <a:r>
              <a:rPr lang="ru-RU" i="1" dirty="0" smtClean="0"/>
              <a:t> особи на </a:t>
            </a:r>
            <a:r>
              <a:rPr lang="ru-RU" i="1" dirty="0" err="1" smtClean="0"/>
              <a:t>іншу</a:t>
            </a:r>
            <a:r>
              <a:rPr lang="ru-RU" i="1" dirty="0" smtClean="0"/>
              <a:t>, </a:t>
            </a:r>
            <a:r>
              <a:rPr lang="ru-RU" i="1" dirty="0" err="1" smtClean="0"/>
              <a:t>проти</a:t>
            </a:r>
            <a:r>
              <a:rPr lang="ru-RU" i="1" dirty="0" smtClean="0"/>
              <a:t> </a:t>
            </a:r>
            <a:r>
              <a:rPr lang="ru-RU" i="1" dirty="0" err="1" smtClean="0"/>
              <a:t>її</a:t>
            </a:r>
            <a:r>
              <a:rPr lang="ru-RU" i="1" dirty="0" smtClean="0"/>
              <a:t> </a:t>
            </a:r>
            <a:r>
              <a:rPr lang="ru-RU" i="1" dirty="0" err="1" smtClean="0"/>
              <a:t>волі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</a:p>
          <a:p>
            <a:pPr>
              <a:buNone/>
            </a:pPr>
            <a:r>
              <a:rPr lang="ru-RU" i="1" dirty="0" smtClean="0"/>
              <a:t>                              </a:t>
            </a:r>
            <a:r>
              <a:rPr lang="ru-RU" i="1" dirty="0" err="1" smtClean="0"/>
              <a:t>спричиняє</a:t>
            </a:r>
            <a:r>
              <a:rPr lang="ru-RU" i="1" dirty="0" smtClean="0"/>
              <a:t> </a:t>
            </a:r>
            <a:r>
              <a:rPr lang="ru-RU" i="1" dirty="0" err="1" smtClean="0"/>
              <a:t>цій</a:t>
            </a:r>
            <a:r>
              <a:rPr lang="ru-RU" i="1" dirty="0" smtClean="0"/>
              <a:t> </a:t>
            </a:r>
            <a:r>
              <a:rPr lang="ru-RU" i="1" dirty="0" err="1" smtClean="0"/>
              <a:t>особі</a:t>
            </a:r>
            <a:r>
              <a:rPr lang="ru-RU" i="1" dirty="0" smtClean="0"/>
              <a:t> </a:t>
            </a:r>
            <a:r>
              <a:rPr lang="ru-RU" i="1" dirty="0" err="1" smtClean="0"/>
              <a:t>фізичну</a:t>
            </a:r>
            <a:r>
              <a:rPr lang="ru-RU" i="1" dirty="0" smtClean="0"/>
              <a:t>, </a:t>
            </a:r>
            <a:r>
              <a:rPr lang="ru-RU" i="1" dirty="0" err="1" smtClean="0"/>
              <a:t>моральну</a:t>
            </a:r>
            <a:r>
              <a:rPr lang="ru-RU" i="1" dirty="0" smtClean="0"/>
              <a:t>, </a:t>
            </a:r>
            <a:r>
              <a:rPr lang="ru-RU" i="1" dirty="0" err="1" smtClean="0"/>
              <a:t>майнову</a:t>
            </a:r>
            <a:r>
              <a:rPr lang="ru-RU" i="1" dirty="0" smtClean="0"/>
              <a:t>  </a:t>
            </a:r>
          </a:p>
          <a:p>
            <a:pPr>
              <a:buNone/>
            </a:pPr>
            <a:r>
              <a:rPr lang="ru-RU" i="1" dirty="0" smtClean="0"/>
              <a:t>                             шкоду, </a:t>
            </a:r>
            <a:r>
              <a:rPr lang="ru-RU" i="1" dirty="0" err="1" smtClean="0"/>
              <a:t>або</a:t>
            </a:r>
            <a:r>
              <a:rPr lang="ru-RU" i="1" dirty="0" smtClean="0"/>
              <a:t> </a:t>
            </a:r>
            <a:r>
              <a:rPr lang="ru-RU" i="1" dirty="0" err="1" smtClean="0"/>
              <a:t>містить</a:t>
            </a:r>
            <a:r>
              <a:rPr lang="ru-RU" i="1" dirty="0" smtClean="0"/>
              <a:t> у </a:t>
            </a:r>
            <a:r>
              <a:rPr lang="ru-RU" i="1" dirty="0" err="1" smtClean="0"/>
              <a:t>собі</a:t>
            </a:r>
            <a:r>
              <a:rPr lang="ru-RU" i="1" dirty="0" smtClean="0"/>
              <a:t> </a:t>
            </a:r>
            <a:r>
              <a:rPr lang="ru-RU" i="1" dirty="0" err="1" smtClean="0"/>
              <a:t>загрозу</a:t>
            </a:r>
            <a:r>
              <a:rPr lang="ru-RU" i="1" dirty="0" smtClean="0"/>
              <a:t> </a:t>
            </a:r>
            <a:r>
              <a:rPr lang="ru-RU" i="1" dirty="0" err="1" smtClean="0"/>
              <a:t>заподіяння</a:t>
            </a:r>
            <a:r>
              <a:rPr lang="ru-RU" i="1" dirty="0" smtClean="0"/>
              <a:t>  </a:t>
            </a:r>
          </a:p>
          <a:p>
            <a:pPr>
              <a:buNone/>
            </a:pPr>
            <a:r>
              <a:rPr lang="ru-RU" i="1" dirty="0" smtClean="0"/>
              <a:t>                                </a:t>
            </a:r>
            <a:r>
              <a:rPr lang="ru-RU" i="1" dirty="0" err="1" smtClean="0"/>
              <a:t>зазначеної</a:t>
            </a:r>
            <a:r>
              <a:rPr lang="ru-RU" i="1" dirty="0" smtClean="0"/>
              <a:t> </a:t>
            </a:r>
            <a:r>
              <a:rPr lang="ru-RU" i="1" dirty="0" err="1" smtClean="0"/>
              <a:t>шкоди</a:t>
            </a:r>
            <a:r>
              <a:rPr lang="ru-RU" i="1" dirty="0" smtClean="0"/>
              <a:t> </a:t>
            </a:r>
            <a:r>
              <a:rPr lang="ru-RU" i="1" dirty="0" err="1" smtClean="0"/>
              <a:t>зі</a:t>
            </a:r>
            <a:r>
              <a:rPr lang="ru-RU" i="1" dirty="0" smtClean="0"/>
              <a:t> </a:t>
            </a:r>
            <a:r>
              <a:rPr lang="ru-RU" i="1" dirty="0" err="1" smtClean="0"/>
              <a:t>злочинною</a:t>
            </a:r>
            <a:r>
              <a:rPr lang="ru-RU" i="1" dirty="0" smtClean="0"/>
              <a:t> метою;</a:t>
            </a:r>
          </a:p>
          <a:p>
            <a:pPr>
              <a:buNone/>
            </a:pPr>
            <a:endParaRPr lang="ru-RU" sz="3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500" dirty="0" smtClean="0">
                <a:solidFill>
                  <a:srgbClr val="FF0000"/>
                </a:solidFill>
              </a:rPr>
              <a:t>    </a:t>
            </a:r>
            <a:r>
              <a:rPr lang="ru-RU" sz="4500" dirty="0" err="1" smtClean="0">
                <a:solidFill>
                  <a:srgbClr val="FF0000"/>
                </a:solidFill>
              </a:rPr>
              <a:t>агресія</a:t>
            </a:r>
            <a:r>
              <a:rPr lang="ru-RU" sz="4500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sz="3100" i="1" dirty="0" err="1" smtClean="0"/>
              <a:t>індивідуальна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чи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колективна</a:t>
            </a:r>
            <a:r>
              <a:rPr lang="ru-RU" sz="3100" i="1" dirty="0" smtClean="0"/>
              <a:t> </a:t>
            </a:r>
          </a:p>
          <a:p>
            <a:pPr>
              <a:buNone/>
            </a:pPr>
            <a:r>
              <a:rPr lang="ru-RU" sz="3100" i="1" dirty="0" smtClean="0"/>
              <a:t>       </a:t>
            </a:r>
            <a:r>
              <a:rPr lang="ru-RU" sz="3100" i="1" dirty="0" err="1" smtClean="0"/>
              <a:t>поведінка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або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дія</a:t>
            </a:r>
            <a:r>
              <a:rPr lang="ru-RU" sz="3100" i="1" dirty="0" smtClean="0"/>
              <a:t>, направлена на </a:t>
            </a:r>
            <a:r>
              <a:rPr lang="ru-RU" sz="3100" i="1" dirty="0" err="1" smtClean="0"/>
              <a:t>заподіяння</a:t>
            </a:r>
            <a:endParaRPr lang="ru-RU" sz="3100" i="1" dirty="0" smtClean="0"/>
          </a:p>
          <a:p>
            <a:pPr>
              <a:buNone/>
            </a:pPr>
            <a:r>
              <a:rPr lang="ru-RU" sz="3100" i="1" dirty="0" smtClean="0"/>
              <a:t>       </a:t>
            </a:r>
            <a:r>
              <a:rPr lang="ru-RU" sz="3100" i="1" dirty="0" err="1" smtClean="0"/>
              <a:t>фізичної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чи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психічної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шкоди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або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навіть</a:t>
            </a:r>
            <a:r>
              <a:rPr lang="ru-RU" sz="3100" i="1" dirty="0" smtClean="0"/>
              <a:t> на</a:t>
            </a:r>
          </a:p>
          <a:p>
            <a:pPr>
              <a:buNone/>
            </a:pPr>
            <a:r>
              <a:rPr lang="ru-RU" sz="3100" i="1" dirty="0" smtClean="0"/>
              <a:t>       </a:t>
            </a:r>
            <a:r>
              <a:rPr lang="ru-RU" sz="3100" i="1" dirty="0" err="1" smtClean="0"/>
              <a:t>знищення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іншої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людини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чи</a:t>
            </a:r>
            <a:r>
              <a:rPr lang="ru-RU" sz="3100" i="1" dirty="0" smtClean="0"/>
              <a:t> </a:t>
            </a:r>
            <a:r>
              <a:rPr lang="ru-RU" i="1" dirty="0" err="1" smtClean="0"/>
              <a:t>групи</a:t>
            </a:r>
            <a:r>
              <a:rPr lang="ru-RU" i="1" dirty="0" smtClean="0"/>
              <a:t>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500" dirty="0" smtClean="0">
                <a:solidFill>
                  <a:srgbClr val="FF0000"/>
                </a:solidFill>
              </a:rPr>
              <a:t>                                              </a:t>
            </a:r>
            <a:r>
              <a:rPr lang="ru-RU" sz="4500" dirty="0" err="1" smtClean="0">
                <a:solidFill>
                  <a:srgbClr val="FF0000"/>
                </a:solidFill>
              </a:rPr>
              <a:t>третирування</a:t>
            </a:r>
            <a:r>
              <a:rPr lang="ru-RU" sz="4500" dirty="0" smtClean="0"/>
              <a:t> </a:t>
            </a:r>
            <a:r>
              <a:rPr lang="ru-RU" dirty="0" smtClean="0"/>
              <a:t>– </a:t>
            </a:r>
            <a:r>
              <a:rPr lang="ru-RU" sz="3100" i="1" dirty="0" err="1" smtClean="0"/>
              <a:t>зневажливе</a:t>
            </a:r>
            <a:r>
              <a:rPr lang="ru-RU" sz="3100" i="1" dirty="0" smtClean="0"/>
              <a:t>                </a:t>
            </a:r>
          </a:p>
          <a:p>
            <a:pPr>
              <a:buNone/>
            </a:pPr>
            <a:r>
              <a:rPr lang="ru-RU" sz="3100" i="1" dirty="0" smtClean="0"/>
              <a:t>                                                          </a:t>
            </a:r>
            <a:r>
              <a:rPr lang="ru-RU" sz="3100" i="1" dirty="0" err="1" smtClean="0"/>
              <a:t>ставлення</a:t>
            </a:r>
            <a:r>
              <a:rPr lang="ru-RU" sz="3100" i="1" dirty="0" smtClean="0"/>
              <a:t> до </a:t>
            </a:r>
            <a:r>
              <a:rPr lang="ru-RU" sz="3100" i="1" dirty="0" err="1" smtClean="0"/>
              <a:t>когось</a:t>
            </a:r>
            <a:r>
              <a:rPr lang="ru-RU" sz="3100" i="1" dirty="0" smtClean="0"/>
              <a:t>, </a:t>
            </a:r>
            <a:r>
              <a:rPr lang="ru-RU" sz="3100" i="1" dirty="0" err="1" smtClean="0"/>
              <a:t>зверхнє</a:t>
            </a:r>
            <a:r>
              <a:rPr lang="ru-RU" sz="3100" i="1" dirty="0" smtClean="0"/>
              <a:t>, </a:t>
            </a:r>
            <a:r>
              <a:rPr lang="ru-RU" sz="3100" i="1" dirty="0" err="1" smtClean="0"/>
              <a:t>безцеремонне</a:t>
            </a:r>
            <a:r>
              <a:rPr lang="ru-RU" sz="3100" i="1" dirty="0" smtClean="0"/>
              <a:t> </a:t>
            </a:r>
          </a:p>
          <a:p>
            <a:pPr>
              <a:buNone/>
            </a:pPr>
            <a:r>
              <a:rPr lang="ru-RU" sz="3100" i="1" dirty="0" smtClean="0"/>
              <a:t>                                                          </a:t>
            </a:r>
            <a:r>
              <a:rPr lang="ru-RU" sz="3100" i="1" dirty="0" err="1" smtClean="0"/>
              <a:t>поводження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з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людиною</a:t>
            </a:r>
            <a:r>
              <a:rPr lang="ru-RU" sz="3100" i="1" dirty="0" smtClean="0"/>
              <a:t>.</a:t>
            </a:r>
            <a:endParaRPr lang="ru-RU" sz="3100" i="1" dirty="0"/>
          </a:p>
        </p:txBody>
      </p:sp>
      <p:pic>
        <p:nvPicPr>
          <p:cNvPr id="5" name="Picture 2" descr="D:\unna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212976"/>
            <a:ext cx="2409826" cy="1604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5254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Питання </a:t>
            </a:r>
            <a:r>
              <a:rPr lang="uk-UA" sz="2800" dirty="0" err="1" smtClean="0">
                <a:solidFill>
                  <a:srgbClr val="FF0000"/>
                </a:solidFill>
              </a:rPr>
              <a:t>булінгу</a:t>
            </a:r>
            <a:r>
              <a:rPr lang="uk-UA" sz="2800" dirty="0" smtClean="0">
                <a:solidFill>
                  <a:srgbClr val="FF0000"/>
                </a:solidFill>
              </a:rPr>
              <a:t> розглядають під час проведення заходів 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 Дня толерантності </a:t>
            </a:r>
            <a:r>
              <a:rPr lang="uk-UA" sz="2800" dirty="0" smtClean="0"/>
              <a:t>,         </a:t>
            </a:r>
            <a:r>
              <a:rPr lang="uk-UA" sz="2800" b="1" dirty="0" smtClean="0">
                <a:solidFill>
                  <a:srgbClr val="FFC000"/>
                </a:solidFill>
              </a:rPr>
              <a:t>Дня Гідності і Свободи</a:t>
            </a:r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6146" name="Picture 2" descr="C:\Users\Ноутбук\Desktop\126049198_2755063774756329_4194664358500197996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4176464" cy="3132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147" name="Picture 3" descr="C:\Users\Ноутбук\Desktop\126904914_2758599761069397_578620687912327789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140968"/>
            <a:ext cx="4644008" cy="34830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5141318_3422001797879833_556018644890780639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177" y="276451"/>
            <a:ext cx="8703646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err="1" smtClean="0"/>
              <a:t>Норматино-правовий</a:t>
            </a:r>
            <a:r>
              <a:rPr lang="ru-RU" sz="2800" dirty="0" smtClean="0"/>
              <a:t> </a:t>
            </a:r>
            <a:r>
              <a:rPr lang="ru-RU" sz="2800" dirty="0" err="1" smtClean="0"/>
              <a:t>супров</a:t>
            </a:r>
            <a:r>
              <a:rPr lang="uk-UA" sz="2800" dirty="0" smtClean="0"/>
              <a:t>і</a:t>
            </a:r>
            <a:r>
              <a:rPr lang="ru-RU" sz="2800" dirty="0" err="1" smtClean="0"/>
              <a:t>д</a:t>
            </a:r>
            <a:r>
              <a:rPr lang="uk-UA" sz="2800" dirty="0" smtClean="0"/>
              <a:t> протидії </a:t>
            </a:r>
            <a:r>
              <a:rPr lang="uk-UA" sz="2800" dirty="0" err="1" smtClean="0"/>
              <a:t>булінгу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ru-RU" u="sng" dirty="0" err="1" smtClean="0">
                <a:hlinkClick r:id="rId2"/>
              </a:rPr>
              <a:t>Конвенція</a:t>
            </a:r>
            <a:r>
              <a:rPr lang="ru-RU" u="sng" dirty="0" smtClean="0">
                <a:hlinkClick r:id="rId2"/>
              </a:rPr>
              <a:t> про права </a:t>
            </a:r>
            <a:r>
              <a:rPr lang="ru-RU" u="sng" dirty="0" err="1" smtClean="0">
                <a:hlinkClick r:id="rId2"/>
              </a:rPr>
              <a:t>дитини</a:t>
            </a:r>
            <a:endParaRPr lang="ru-RU" u="sng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u="sng" dirty="0" smtClean="0">
                <a:hlinkClick r:id="rId3"/>
              </a:rPr>
              <a:t>Закон </a:t>
            </a:r>
            <a:r>
              <a:rPr lang="ru-RU" u="sng" dirty="0" err="1" smtClean="0">
                <a:hlinkClick r:id="rId3"/>
              </a:rPr>
              <a:t>України</a:t>
            </a:r>
            <a:r>
              <a:rPr lang="ru-RU" u="sng" dirty="0" smtClean="0">
                <a:hlinkClick r:id="rId3"/>
              </a:rPr>
              <a:t> «Про </a:t>
            </a:r>
            <a:r>
              <a:rPr lang="ru-RU" u="sng" dirty="0" err="1" smtClean="0">
                <a:hlinkClick r:id="rId3"/>
              </a:rPr>
              <a:t>охорону</a:t>
            </a:r>
            <a:r>
              <a:rPr lang="ru-RU" u="sng" dirty="0" smtClean="0">
                <a:hlinkClick r:id="rId3"/>
              </a:rPr>
              <a:t> </a:t>
            </a:r>
            <a:r>
              <a:rPr lang="ru-RU" u="sng" dirty="0" err="1" smtClean="0">
                <a:hlinkClick r:id="rId3"/>
              </a:rPr>
              <a:t>дитинства</a:t>
            </a:r>
            <a:r>
              <a:rPr lang="ru-RU" u="sng" dirty="0" smtClean="0">
                <a:hlinkClick r:id="rId3"/>
              </a:rPr>
              <a:t>»</a:t>
            </a:r>
            <a:endParaRPr lang="ru-RU" u="sng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u="sng" dirty="0" smtClean="0">
                <a:hlinkClick r:id="rId4"/>
              </a:rPr>
              <a:t>Закон </a:t>
            </a:r>
            <a:r>
              <a:rPr lang="ru-RU" u="sng" dirty="0" err="1" smtClean="0">
                <a:hlinkClick r:id="rId4"/>
              </a:rPr>
              <a:t>України</a:t>
            </a:r>
            <a:r>
              <a:rPr lang="ru-RU" u="sng" dirty="0" smtClean="0">
                <a:hlinkClick r:id="rId4"/>
              </a:rPr>
              <a:t>  «Про </a:t>
            </a:r>
            <a:r>
              <a:rPr lang="ru-RU" u="sng" dirty="0" err="1" smtClean="0">
                <a:hlinkClick r:id="rId4"/>
              </a:rPr>
              <a:t>освіту</a:t>
            </a:r>
            <a:r>
              <a:rPr lang="ru-RU" u="sng" dirty="0" smtClean="0">
                <a:hlinkClick r:id="rId4"/>
              </a:rPr>
              <a:t>»</a:t>
            </a:r>
            <a:endParaRPr lang="ru-RU" u="sng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u="sng" dirty="0" smtClean="0">
                <a:hlinkClick r:id="rId5"/>
              </a:rPr>
              <a:t>Закон </a:t>
            </a:r>
            <a:r>
              <a:rPr lang="ru-RU" u="sng" dirty="0" err="1" smtClean="0">
                <a:hlinkClick r:id="rId5"/>
              </a:rPr>
              <a:t>України</a:t>
            </a:r>
            <a:r>
              <a:rPr lang="ru-RU" u="sng" dirty="0" smtClean="0">
                <a:hlinkClick r:id="rId5"/>
              </a:rPr>
              <a:t> «Про </a:t>
            </a:r>
            <a:r>
              <a:rPr lang="ru-RU" u="sng" dirty="0" err="1" smtClean="0">
                <a:hlinkClick r:id="rId5"/>
              </a:rPr>
              <a:t>внесення</a:t>
            </a:r>
            <a:r>
              <a:rPr lang="ru-RU" u="sng" dirty="0" smtClean="0">
                <a:hlinkClick r:id="rId5"/>
              </a:rPr>
              <a:t> </a:t>
            </a:r>
            <a:r>
              <a:rPr lang="ru-RU" u="sng" dirty="0" err="1" smtClean="0">
                <a:hlinkClick r:id="rId5"/>
              </a:rPr>
              <a:t>змін</a:t>
            </a:r>
            <a:r>
              <a:rPr lang="ru-RU" u="sng" dirty="0" smtClean="0">
                <a:hlinkClick r:id="rId5"/>
              </a:rPr>
              <a:t> до </a:t>
            </a:r>
            <a:r>
              <a:rPr lang="ru-RU" u="sng" dirty="0" err="1" smtClean="0">
                <a:hlinkClick r:id="rId5"/>
              </a:rPr>
              <a:t>деяких</a:t>
            </a:r>
            <a:r>
              <a:rPr lang="ru-RU" u="sng" dirty="0" smtClean="0">
                <a:hlinkClick r:id="rId5"/>
              </a:rPr>
              <a:t> </a:t>
            </a:r>
            <a:r>
              <a:rPr lang="ru-RU" u="sng" dirty="0" err="1" smtClean="0">
                <a:hlinkClick r:id="rId5"/>
              </a:rPr>
              <a:t>законодавчих</a:t>
            </a:r>
            <a:r>
              <a:rPr lang="ru-RU" u="sng" dirty="0" smtClean="0">
                <a:hlinkClick r:id="rId5"/>
              </a:rPr>
              <a:t> </a:t>
            </a:r>
            <a:r>
              <a:rPr lang="ru-RU" u="sng" dirty="0" err="1" smtClean="0">
                <a:hlinkClick r:id="rId5"/>
              </a:rPr>
              <a:t>актів</a:t>
            </a:r>
            <a:r>
              <a:rPr lang="ru-RU" u="sng" dirty="0" smtClean="0">
                <a:hlinkClick r:id="rId5"/>
              </a:rPr>
              <a:t> </a:t>
            </a:r>
            <a:r>
              <a:rPr lang="ru-RU" u="sng" dirty="0" err="1" smtClean="0">
                <a:hlinkClick r:id="rId5"/>
              </a:rPr>
              <a:t>України</a:t>
            </a:r>
            <a:r>
              <a:rPr lang="ru-RU" u="sng" dirty="0" smtClean="0">
                <a:hlinkClick r:id="rId5"/>
              </a:rPr>
              <a:t> </a:t>
            </a:r>
            <a:r>
              <a:rPr lang="ru-RU" u="sng" dirty="0" err="1" smtClean="0">
                <a:hlinkClick r:id="rId5"/>
              </a:rPr>
              <a:t>щодо</a:t>
            </a:r>
            <a:r>
              <a:rPr lang="ru-RU" u="sng" dirty="0" smtClean="0">
                <a:hlinkClick r:id="rId5"/>
              </a:rPr>
              <a:t> </a:t>
            </a:r>
            <a:r>
              <a:rPr lang="ru-RU" u="sng" dirty="0" err="1" smtClean="0">
                <a:hlinkClick r:id="rId5"/>
              </a:rPr>
              <a:t>протидії</a:t>
            </a:r>
            <a:r>
              <a:rPr lang="ru-RU" u="sng" dirty="0" smtClean="0">
                <a:hlinkClick r:id="rId5"/>
              </a:rPr>
              <a:t> </a:t>
            </a:r>
            <a:r>
              <a:rPr lang="ru-RU" u="sng" dirty="0" err="1" smtClean="0">
                <a:hlinkClick r:id="rId5"/>
              </a:rPr>
              <a:t>булінгу</a:t>
            </a:r>
            <a:r>
              <a:rPr lang="ru-RU" u="sng" dirty="0" smtClean="0">
                <a:hlinkClick r:id="rId5"/>
              </a:rPr>
              <a:t> (</a:t>
            </a:r>
            <a:r>
              <a:rPr lang="ru-RU" u="sng" dirty="0" err="1" smtClean="0">
                <a:hlinkClick r:id="rId5"/>
              </a:rPr>
              <a:t>цькуванню</a:t>
            </a:r>
            <a:r>
              <a:rPr lang="ru-RU" u="sng" dirty="0" smtClean="0">
                <a:hlinkClick r:id="rId5"/>
              </a:rPr>
              <a:t>)»</a:t>
            </a:r>
            <a:endParaRPr lang="ru-RU" u="sng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u="sng" dirty="0" smtClean="0">
                <a:hlinkClick r:id="rId6"/>
              </a:rPr>
              <a:t>Лист </a:t>
            </a:r>
            <a:r>
              <a:rPr lang="ru-RU" u="sng" dirty="0" smtClean="0">
                <a:hlinkClick r:id="rId6"/>
              </a:rPr>
              <a:t>МОН </a:t>
            </a:r>
            <a:r>
              <a:rPr lang="ru-RU" u="sng" dirty="0" err="1" smtClean="0">
                <a:hlinkClick r:id="rId6"/>
              </a:rPr>
              <a:t>України</a:t>
            </a:r>
            <a:r>
              <a:rPr lang="ru-RU" u="sng" dirty="0" smtClean="0">
                <a:hlinkClick r:id="rId6"/>
              </a:rPr>
              <a:t> </a:t>
            </a:r>
            <a:r>
              <a:rPr lang="ru-RU" u="sng" dirty="0" err="1" smtClean="0">
                <a:hlinkClick r:id="rId6"/>
              </a:rPr>
              <a:t>від</a:t>
            </a:r>
            <a:r>
              <a:rPr lang="ru-RU" u="sng" dirty="0" smtClean="0">
                <a:hlinkClick r:id="rId6"/>
              </a:rPr>
              <a:t> 07.08.2018 №1/9-486  "Про </a:t>
            </a:r>
            <a:r>
              <a:rPr lang="ru-RU" u="sng" dirty="0" err="1" smtClean="0">
                <a:hlinkClick r:id="rId6"/>
              </a:rPr>
              <a:t>деякі</a:t>
            </a:r>
            <a:r>
              <a:rPr lang="ru-RU" u="sng" dirty="0" smtClean="0">
                <a:hlinkClick r:id="rId6"/>
              </a:rPr>
              <a:t> </a:t>
            </a:r>
            <a:r>
              <a:rPr lang="ru-RU" u="sng" dirty="0" err="1" smtClean="0">
                <a:hlinkClick r:id="rId6"/>
              </a:rPr>
              <a:t>питання</a:t>
            </a:r>
            <a:r>
              <a:rPr lang="ru-RU" u="sng" dirty="0" smtClean="0">
                <a:hlinkClick r:id="rId6"/>
              </a:rPr>
              <a:t>  </a:t>
            </a:r>
            <a:r>
              <a:rPr lang="ru-RU" u="sng" dirty="0" err="1" smtClean="0">
                <a:hlinkClick r:id="rId6"/>
              </a:rPr>
              <a:t>організації</a:t>
            </a:r>
            <a:r>
              <a:rPr lang="ru-RU" u="sng" dirty="0" smtClean="0">
                <a:hlinkClick r:id="rId6"/>
              </a:rPr>
              <a:t> в закладах </a:t>
            </a:r>
            <a:r>
              <a:rPr lang="ru-RU" u="sng" dirty="0" err="1" smtClean="0">
                <a:hlinkClick r:id="rId6"/>
              </a:rPr>
              <a:t>освіти</a:t>
            </a:r>
            <a:r>
              <a:rPr lang="ru-RU" u="sng" dirty="0" smtClean="0">
                <a:hlinkClick r:id="rId6"/>
              </a:rPr>
              <a:t> </a:t>
            </a:r>
            <a:r>
              <a:rPr lang="ru-RU" u="sng" dirty="0" err="1" smtClean="0">
                <a:hlinkClick r:id="rId6"/>
              </a:rPr>
              <a:t>виховної</a:t>
            </a:r>
            <a:r>
              <a:rPr lang="ru-RU" u="sng" dirty="0" smtClean="0">
                <a:hlinkClick r:id="rId6"/>
              </a:rPr>
              <a:t> </a:t>
            </a:r>
            <a:r>
              <a:rPr lang="ru-RU" u="sng" dirty="0" err="1" smtClean="0">
                <a:hlinkClick r:id="rId6"/>
              </a:rPr>
              <a:t>роботи</a:t>
            </a:r>
            <a:r>
              <a:rPr lang="ru-RU" u="sng" dirty="0" smtClean="0">
                <a:hlinkClick r:id="rId6"/>
              </a:rPr>
              <a:t> </a:t>
            </a:r>
            <a:r>
              <a:rPr lang="ru-RU" u="sng" dirty="0" err="1" smtClean="0">
                <a:hlinkClick r:id="rId6"/>
              </a:rPr>
              <a:t>щодо</a:t>
            </a:r>
            <a:r>
              <a:rPr lang="ru-RU" u="sng" dirty="0" smtClean="0">
                <a:hlinkClick r:id="rId6"/>
              </a:rPr>
              <a:t>  </a:t>
            </a:r>
            <a:r>
              <a:rPr lang="ru-RU" u="sng" dirty="0" err="1" smtClean="0">
                <a:hlinkClick r:id="rId6"/>
              </a:rPr>
              <a:t>безпеки</a:t>
            </a:r>
            <a:r>
              <a:rPr lang="ru-RU" u="sng" dirty="0" smtClean="0">
                <a:hlinkClick r:id="rId6"/>
              </a:rPr>
              <a:t> й </a:t>
            </a:r>
            <a:r>
              <a:rPr lang="ru-RU" u="sng" dirty="0" err="1" smtClean="0">
                <a:hlinkClick r:id="rId6"/>
              </a:rPr>
              <a:t>благополуччя</a:t>
            </a:r>
            <a:r>
              <a:rPr lang="ru-RU" u="sng" dirty="0" smtClean="0">
                <a:hlinkClick r:id="rId6"/>
              </a:rPr>
              <a:t> </a:t>
            </a:r>
            <a:r>
              <a:rPr lang="ru-RU" u="sng" dirty="0" err="1" smtClean="0">
                <a:hlinkClick r:id="rId6"/>
              </a:rPr>
              <a:t>дитини</a:t>
            </a:r>
            <a:r>
              <a:rPr lang="ru-RU" u="sng" dirty="0" smtClean="0">
                <a:hlinkClick r:id="rId6"/>
              </a:rPr>
              <a:t>“</a:t>
            </a:r>
            <a:r>
              <a:rPr lang="en-US" u="sng" dirty="0" smtClean="0"/>
              <a:t>/</a:t>
            </a:r>
          </a:p>
          <a:p>
            <a:pPr marL="0" indent="0">
              <a:buNone/>
            </a:pPr>
            <a:endParaRPr lang="en-US" u="sng" dirty="0" smtClean="0"/>
          </a:p>
          <a:p>
            <a:r>
              <a:rPr lang="ru-RU" u="sng" dirty="0">
                <a:hlinkClick r:id="rId7"/>
              </a:rPr>
              <a:t>Лист МОН </a:t>
            </a:r>
            <a:r>
              <a:rPr lang="ru-RU" u="sng" dirty="0" err="1">
                <a:hlinkClick r:id="rId7"/>
              </a:rPr>
              <a:t>України</a:t>
            </a:r>
            <a:r>
              <a:rPr lang="ru-RU" u="sng" dirty="0">
                <a:hlinkClick r:id="rId7"/>
              </a:rPr>
              <a:t> 29.01.2019 №1/11-881 «</a:t>
            </a:r>
            <a:r>
              <a:rPr lang="ru-RU" u="sng" dirty="0" err="1">
                <a:hlinkClick r:id="rId7"/>
              </a:rPr>
              <a:t>Рекомендації</a:t>
            </a:r>
            <a:r>
              <a:rPr lang="ru-RU" u="sng" dirty="0">
                <a:hlinkClick r:id="rId7"/>
              </a:rPr>
              <a:t> для </a:t>
            </a:r>
            <a:r>
              <a:rPr lang="ru-RU" u="sng" dirty="0" err="1">
                <a:hlinkClick r:id="rId7"/>
              </a:rPr>
              <a:t>закладів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освіти</a:t>
            </a:r>
            <a:r>
              <a:rPr lang="ru-RU" u="sng" dirty="0">
                <a:hlinkClick r:id="rId7"/>
              </a:rPr>
              <a:t>, </a:t>
            </a:r>
            <a:r>
              <a:rPr lang="ru-RU" u="sng" dirty="0" err="1">
                <a:hlinkClick r:id="rId7"/>
              </a:rPr>
              <a:t>педагогічних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працівників</a:t>
            </a:r>
            <a:r>
              <a:rPr lang="ru-RU" u="sng" dirty="0">
                <a:hlinkClick r:id="rId7"/>
              </a:rPr>
              <a:t>  </a:t>
            </a:r>
            <a:r>
              <a:rPr lang="ru-RU" u="sng" dirty="0" err="1">
                <a:hlinkClick r:id="rId7"/>
              </a:rPr>
              <a:t>щодо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застосування</a:t>
            </a:r>
            <a:r>
              <a:rPr lang="ru-RU" u="sng" dirty="0">
                <a:hlinkClick r:id="rId7"/>
              </a:rPr>
              <a:t> норм Закону </a:t>
            </a:r>
            <a:r>
              <a:rPr lang="ru-RU" u="sng" dirty="0" err="1">
                <a:hlinkClick r:id="rId7"/>
              </a:rPr>
              <a:t>України</a:t>
            </a:r>
            <a:r>
              <a:rPr lang="ru-RU" u="sng" dirty="0">
                <a:hlinkClick r:id="rId7"/>
              </a:rPr>
              <a:t> «Про </a:t>
            </a:r>
            <a:r>
              <a:rPr lang="ru-RU" u="sng" dirty="0" err="1">
                <a:hlinkClick r:id="rId7"/>
              </a:rPr>
              <a:t>внесення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змін</a:t>
            </a:r>
            <a:r>
              <a:rPr lang="ru-RU" u="sng" dirty="0">
                <a:hlinkClick r:id="rId7"/>
              </a:rPr>
              <a:t> до </a:t>
            </a:r>
            <a:r>
              <a:rPr lang="ru-RU" u="sng" dirty="0" err="1">
                <a:hlinkClick r:id="rId7"/>
              </a:rPr>
              <a:t>деяких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законодавчих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актів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України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щодо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протидії</a:t>
            </a:r>
            <a:r>
              <a:rPr lang="ru-RU" u="sng" dirty="0">
                <a:hlinkClick r:id="rId7"/>
              </a:rPr>
              <a:t> булінгу (</a:t>
            </a:r>
            <a:r>
              <a:rPr lang="ru-RU" u="sng" dirty="0" err="1">
                <a:hlinkClick r:id="rId7"/>
              </a:rPr>
              <a:t>цькуванню</a:t>
            </a:r>
            <a:r>
              <a:rPr lang="ru-RU" u="sng" dirty="0" smtClean="0">
                <a:hlinkClick r:id="rId7"/>
              </a:rPr>
              <a:t>)»</a:t>
            </a:r>
            <a:r>
              <a:rPr lang="en-US" u="sng" dirty="0" smtClean="0"/>
              <a:t>/</a:t>
            </a:r>
            <a:endParaRPr lang="uk-UA" u="sng" dirty="0" smtClean="0"/>
          </a:p>
          <a:p>
            <a:pPr marL="0" indent="0">
              <a:buNone/>
            </a:pPr>
            <a:endParaRPr lang="en-US" u="sng" dirty="0" smtClean="0"/>
          </a:p>
          <a:p>
            <a:r>
              <a:rPr lang="uk-UA" u="sng" dirty="0" smtClean="0"/>
              <a:t>Наказ МОН від 28.12.2019 № 1664. ,зареєстровано в Міністерстві юстиції України 03.02.2020 р. за № 112/34395 «Деякі питання реагування на випадки булінгу (цькування) та застосування заходів виховного впливу».</a:t>
            </a:r>
          </a:p>
          <a:p>
            <a:pPr marL="0" indent="0">
              <a:buNone/>
            </a:pPr>
            <a:endParaRPr lang="ru-RU" u="sng" dirty="0"/>
          </a:p>
          <a:p>
            <a:endParaRPr lang="en-US" u="sng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Шкільна документація</a:t>
            </a:r>
            <a:endParaRPr lang="ru-RU" dirty="0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97301"/>
            <a:ext cx="3753557" cy="48023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16" y="1697301"/>
            <a:ext cx="3829584" cy="48023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4124901" cy="5382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20688"/>
            <a:ext cx="3672587" cy="5667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90962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1800" b="1" dirty="0" smtClean="0"/>
              <a:t/>
            </a:r>
            <a:br>
              <a:rPr lang="uk-UA" sz="1800" b="1" dirty="0" smtClean="0"/>
            </a:br>
            <a:r>
              <a:rPr lang="uk-UA" sz="1800" b="1" dirty="0" smtClean="0"/>
              <a:t/>
            </a:r>
            <a:br>
              <a:rPr lang="uk-UA" sz="1800" b="1" dirty="0" smtClean="0"/>
            </a:br>
            <a:r>
              <a:rPr lang="uk-UA" sz="1800" b="1" dirty="0" smtClean="0"/>
              <a:t/>
            </a:r>
            <a:br>
              <a:rPr lang="uk-UA" sz="1800" b="1" dirty="0" smtClean="0"/>
            </a:br>
            <a:r>
              <a:rPr lang="uk-UA" sz="1800" b="1" dirty="0" smtClean="0"/>
              <a:t/>
            </a:r>
            <a:br>
              <a:rPr lang="uk-UA" sz="1800" b="1" dirty="0" smtClean="0"/>
            </a:br>
            <a:r>
              <a:rPr lang="uk-UA" sz="1800" b="1" dirty="0" smtClean="0"/>
              <a:t/>
            </a:r>
            <a:br>
              <a:rPr lang="uk-UA" sz="1800" b="1" dirty="0" smtClean="0"/>
            </a:br>
            <a:r>
              <a:rPr lang="uk-UA" sz="2200" b="1" dirty="0" smtClean="0"/>
              <a:t>Процедура подання  (з дотриманням конфіденційності)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uk-UA" sz="2200" b="1" dirty="0" smtClean="0"/>
              <a:t>заяви про випадки </a:t>
            </a:r>
            <a:r>
              <a:rPr lang="uk-UA" sz="2200" b="1" dirty="0" err="1" smtClean="0"/>
              <a:t>булінгу</a:t>
            </a:r>
            <a:r>
              <a:rPr lang="uk-UA" sz="2200" b="1" dirty="0" smtClean="0"/>
              <a:t> (цькування)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1600" dirty="0" smtClean="0"/>
              <a:t>1. Усі здобувачі освіти ЗЗСО №243, педагогічні працівники закладу, батьки та інші учасники освітнього процесу повинні обов’язково повідомити директора навчального закладу про випадки </a:t>
            </a:r>
            <a:r>
              <a:rPr lang="uk-UA" sz="1600" dirty="0" err="1" smtClean="0"/>
              <a:t>булінгу</a:t>
            </a:r>
            <a:r>
              <a:rPr lang="uk-UA" sz="1600" dirty="0" smtClean="0"/>
              <a:t> (цькування), учасниками або свідками якого вони стали, або підозрюють про його вчинення по відношенню до інших осіб за зовнішніми ознаками, або про які отримали достовірну інформацію від інших осіб.</a:t>
            </a:r>
          </a:p>
          <a:p>
            <a:pPr>
              <a:buNone/>
            </a:pPr>
            <a:endParaRPr lang="ru-RU" sz="1600" dirty="0" smtClean="0"/>
          </a:p>
          <a:p>
            <a:r>
              <a:rPr lang="uk-UA" sz="1600" dirty="0" smtClean="0"/>
              <a:t>2. На ім’я директора закладу пишеться заява (конфіденційність гарантується) про випадок </a:t>
            </a:r>
            <a:r>
              <a:rPr lang="uk-UA" sz="1600" dirty="0" err="1" smtClean="0"/>
              <a:t>булінгу</a:t>
            </a:r>
            <a:r>
              <a:rPr lang="uk-UA" sz="1600" dirty="0" smtClean="0"/>
              <a:t> (цькування).</a:t>
            </a:r>
          </a:p>
          <a:p>
            <a:pPr>
              <a:buNone/>
            </a:pPr>
            <a:endParaRPr lang="ru-RU" sz="1600" dirty="0" smtClean="0"/>
          </a:p>
          <a:p>
            <a:r>
              <a:rPr lang="uk-UA" sz="1600" dirty="0" smtClean="0"/>
              <a:t>3. Директор закладу видає наказ про проведення розслідування та  скликає  засідання комісії з розгляду випадку </a:t>
            </a:r>
            <a:r>
              <a:rPr lang="uk-UA" sz="1600" dirty="0" err="1" smtClean="0"/>
              <a:t>булінгу</a:t>
            </a:r>
            <a:r>
              <a:rPr lang="uk-UA" sz="1600" dirty="0" smtClean="0"/>
              <a:t> (цькування).</a:t>
            </a:r>
          </a:p>
          <a:p>
            <a:pPr>
              <a:buNone/>
            </a:pPr>
            <a:endParaRPr lang="ru-RU" sz="1600" dirty="0" smtClean="0"/>
          </a:p>
          <a:p>
            <a:r>
              <a:rPr lang="uk-UA" sz="1600" dirty="0" smtClean="0"/>
              <a:t>4. До складу такої комісії входять педагогічні працівники (у тому числі психолог, соціальний педагог), батьки постраждалого та </a:t>
            </a:r>
            <a:r>
              <a:rPr lang="uk-UA" sz="1600" dirty="0" err="1" smtClean="0"/>
              <a:t>булерів</a:t>
            </a:r>
            <a:r>
              <a:rPr lang="uk-UA" sz="1600" dirty="0" smtClean="0"/>
              <a:t>, керівник навчального закладу та інші зацікавлені особи.</a:t>
            </a:r>
          </a:p>
          <a:p>
            <a:endParaRPr lang="ru-RU" sz="1600" dirty="0" smtClean="0"/>
          </a:p>
          <a:p>
            <a:r>
              <a:rPr lang="uk-UA" sz="1600" dirty="0" smtClean="0"/>
              <a:t>5. Рішення комісії реєструються в окремому журналі, зберігаються в паперовому вигляді з оригіналами підписів усіх членів комісії.</a:t>
            </a:r>
            <a:endParaRPr lang="ru-RU" sz="1600" dirty="0" smtClean="0"/>
          </a:p>
          <a:p>
            <a:pPr>
              <a:buNone/>
            </a:pPr>
            <a:r>
              <a:rPr lang="uk-UA" sz="1600" dirty="0" smtClean="0"/>
              <a:t> </a:t>
            </a:r>
            <a:endParaRPr lang="ru-RU" sz="1600" dirty="0" smtClean="0"/>
          </a:p>
          <a:p>
            <a:pPr>
              <a:buNone/>
            </a:pPr>
            <a:r>
              <a:rPr lang="uk-UA" sz="1600" dirty="0" smtClean="0"/>
              <a:t> </a:t>
            </a:r>
            <a:endParaRPr lang="ru-RU" sz="1600" dirty="0" smtClean="0"/>
          </a:p>
          <a:p>
            <a:pPr>
              <a:buNone/>
            </a:pPr>
            <a:r>
              <a:rPr lang="uk-UA" sz="1600" dirty="0" smtClean="0"/>
              <a:t> 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Зразок заяви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uk-UA" dirty="0" smtClean="0"/>
              <a:t>                </a:t>
            </a:r>
            <a:r>
              <a:rPr lang="uk-UA" b="1" dirty="0" smtClean="0"/>
              <a:t>  </a:t>
            </a:r>
            <a:endParaRPr lang="ru-RU" dirty="0" smtClean="0"/>
          </a:p>
          <a:p>
            <a:pPr algn="r">
              <a:lnSpc>
                <a:spcPct val="120000"/>
              </a:lnSpc>
              <a:buNone/>
            </a:pPr>
            <a:r>
              <a:rPr lang="uk-UA" dirty="0" smtClean="0"/>
              <a:t>                                             </a:t>
            </a:r>
            <a:r>
              <a:rPr lang="uk-UA" sz="4900" dirty="0" smtClean="0"/>
              <a:t> </a:t>
            </a:r>
            <a:r>
              <a:rPr lang="ru-RU" sz="6400" b="1" dirty="0" smtClean="0"/>
              <a:t>Директору ЗЗСО № 243</a:t>
            </a:r>
          </a:p>
          <a:p>
            <a:pPr algn="r">
              <a:lnSpc>
                <a:spcPct val="120000"/>
              </a:lnSpc>
              <a:buNone/>
            </a:pPr>
            <a:r>
              <a:rPr lang="uk-UA" sz="6400" b="1" dirty="0" smtClean="0"/>
              <a:t>                                Матвєєвій Л.О.</a:t>
            </a:r>
            <a:endParaRPr lang="ru-RU" sz="6400" dirty="0" smtClean="0"/>
          </a:p>
          <a:p>
            <a:pPr algn="r">
              <a:lnSpc>
                <a:spcPct val="120000"/>
              </a:lnSpc>
              <a:buNone/>
            </a:pPr>
            <a:r>
              <a:rPr lang="ru-RU" sz="6400" b="1" dirty="0" smtClean="0"/>
              <a:t>                </a:t>
            </a:r>
            <a:r>
              <a:rPr lang="uk-UA" sz="6400" b="1" dirty="0" smtClean="0"/>
              <a:t> </a:t>
            </a:r>
            <a:r>
              <a:rPr lang="en-US" sz="6400" b="1" dirty="0" smtClean="0"/>
              <a:t>  </a:t>
            </a:r>
            <a:r>
              <a:rPr lang="ru-RU" sz="6400" b="1" dirty="0" smtClean="0"/>
              <a:t>_____________________________</a:t>
            </a:r>
            <a:endParaRPr lang="ru-RU" sz="6400" dirty="0" smtClean="0"/>
          </a:p>
          <a:p>
            <a:pPr>
              <a:lnSpc>
                <a:spcPct val="120000"/>
              </a:lnSpc>
              <a:buNone/>
            </a:pPr>
            <a:r>
              <a:rPr lang="ru-RU" sz="4800" b="1" dirty="0" smtClean="0"/>
              <a:t>                                                                                                                                ( </a:t>
            </a:r>
            <a:r>
              <a:rPr lang="ru-RU" sz="4800" b="1" dirty="0" err="1" smtClean="0"/>
              <a:t>прізвище</a:t>
            </a:r>
            <a:r>
              <a:rPr lang="ru-RU" sz="4800" b="1" dirty="0" smtClean="0"/>
              <a:t>, </a:t>
            </a:r>
            <a:r>
              <a:rPr lang="ru-RU" sz="4800" b="1" dirty="0" err="1" smtClean="0"/>
              <a:t>ім’я</a:t>
            </a:r>
            <a:r>
              <a:rPr lang="ru-RU" sz="4800" b="1" dirty="0" smtClean="0"/>
              <a:t>, по </a:t>
            </a:r>
            <a:r>
              <a:rPr lang="ru-RU" sz="4800" b="1" dirty="0" err="1" smtClean="0"/>
              <a:t>батькові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заявника</a:t>
            </a:r>
            <a:r>
              <a:rPr lang="ru-RU" sz="4800" b="1" dirty="0" smtClean="0"/>
              <a:t>) </a:t>
            </a:r>
            <a:r>
              <a:rPr lang="en-US" sz="4800" b="1" dirty="0" smtClean="0"/>
              <a:t>  </a:t>
            </a:r>
            <a:r>
              <a:rPr lang="ru-RU" sz="4800" b="1" dirty="0" smtClean="0"/>
              <a:t>                         </a:t>
            </a:r>
            <a:endParaRPr lang="ru-RU" sz="4800" dirty="0" smtClean="0"/>
          </a:p>
          <a:p>
            <a:pPr algn="r">
              <a:lnSpc>
                <a:spcPct val="120000"/>
              </a:lnSpc>
              <a:buNone/>
            </a:pPr>
            <a:r>
              <a:rPr lang="uk-UA" sz="6400" b="1" dirty="0" smtClean="0"/>
              <a:t>                        </a:t>
            </a:r>
            <a:r>
              <a:rPr lang="ru-RU" sz="6400" b="1" dirty="0" smtClean="0"/>
              <a:t>  _____________________________</a:t>
            </a:r>
            <a:endParaRPr lang="ru-RU" sz="6400" dirty="0" smtClean="0"/>
          </a:p>
          <a:p>
            <a:pPr algn="r">
              <a:lnSpc>
                <a:spcPct val="120000"/>
              </a:lnSpc>
              <a:buNone/>
            </a:pPr>
            <a:r>
              <a:rPr lang="ru-RU" sz="6400" b="1" dirty="0" smtClean="0"/>
              <a:t>                                </a:t>
            </a:r>
            <a:r>
              <a:rPr lang="ru-RU" sz="4800" b="1" dirty="0" smtClean="0"/>
              <a:t>  (адреса фактичного </a:t>
            </a:r>
            <a:r>
              <a:rPr lang="ru-RU" sz="4800" b="1" dirty="0" err="1" smtClean="0"/>
              <a:t>місця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проживання</a:t>
            </a:r>
            <a:r>
              <a:rPr lang="ru-RU" sz="4800" b="1" dirty="0" smtClean="0"/>
              <a:t>)</a:t>
            </a:r>
            <a:r>
              <a:rPr lang="ru-RU" sz="6400" b="1" dirty="0" smtClean="0"/>
              <a:t> </a:t>
            </a:r>
            <a:endParaRPr lang="ru-RU" sz="6400" dirty="0" smtClean="0"/>
          </a:p>
          <a:p>
            <a:pPr algn="r">
              <a:lnSpc>
                <a:spcPct val="120000"/>
              </a:lnSpc>
              <a:buNone/>
            </a:pPr>
            <a:r>
              <a:rPr lang="ru-RU" sz="6400" b="1" dirty="0" smtClean="0"/>
              <a:t>                                    </a:t>
            </a:r>
            <a:r>
              <a:rPr lang="ru-RU" sz="6400" b="1" dirty="0" err="1" smtClean="0"/>
              <a:t>Контактний</a:t>
            </a:r>
            <a:r>
              <a:rPr lang="ru-RU" sz="6400" b="1" dirty="0" smtClean="0"/>
              <a:t> телефон ______</a:t>
            </a:r>
            <a:endParaRPr lang="ru-RU" sz="6400" dirty="0" smtClean="0"/>
          </a:p>
          <a:p>
            <a:pPr algn="r">
              <a:lnSpc>
                <a:spcPct val="120000"/>
              </a:lnSpc>
              <a:buNone/>
            </a:pPr>
            <a:r>
              <a:rPr lang="ru-RU" sz="6400" b="1" dirty="0" smtClean="0"/>
              <a:t>                                    Адреса </a:t>
            </a:r>
            <a:r>
              <a:rPr lang="ru-RU" sz="6400" b="1" dirty="0" err="1" smtClean="0"/>
              <a:t>електронної</a:t>
            </a:r>
            <a:r>
              <a:rPr lang="ru-RU" sz="6400" b="1" dirty="0" smtClean="0"/>
              <a:t> </a:t>
            </a:r>
            <a:r>
              <a:rPr lang="ru-RU" sz="6400" b="1" dirty="0" err="1" smtClean="0"/>
              <a:t>поштової</a:t>
            </a:r>
            <a:r>
              <a:rPr lang="ru-RU" sz="6400" b="1" dirty="0" smtClean="0"/>
              <a:t> </a:t>
            </a:r>
            <a:r>
              <a:rPr lang="ru-RU" sz="6400" b="1" dirty="0" err="1" smtClean="0"/>
              <a:t>скриньк</a:t>
            </a:r>
            <a:r>
              <a:rPr lang="uk-UA" sz="6400" b="1" dirty="0" smtClean="0"/>
              <a:t>и</a:t>
            </a:r>
            <a:endParaRPr lang="ru-RU" sz="6400" dirty="0" smtClean="0"/>
          </a:p>
          <a:p>
            <a:pPr algn="ctr">
              <a:lnSpc>
                <a:spcPct val="120000"/>
              </a:lnSpc>
              <a:buNone/>
            </a:pPr>
            <a:r>
              <a:rPr lang="uk-UA" sz="6400" b="1" dirty="0" smtClean="0"/>
              <a:t>                                         </a:t>
            </a:r>
            <a:r>
              <a:rPr lang="ru-RU" sz="6400" b="1" dirty="0" smtClean="0"/>
              <a:t>                 </a:t>
            </a:r>
          </a:p>
          <a:p>
            <a:pPr algn="ctr">
              <a:lnSpc>
                <a:spcPct val="120000"/>
              </a:lnSpc>
              <a:buNone/>
            </a:pPr>
            <a:r>
              <a:rPr lang="uk-UA" sz="6400" b="1" dirty="0" smtClean="0"/>
              <a:t>ЗАЯВА</a:t>
            </a:r>
            <a:endParaRPr lang="ru-RU" sz="6400" dirty="0" smtClean="0"/>
          </a:p>
          <a:p>
            <a:pPr>
              <a:buNone/>
            </a:pPr>
            <a:r>
              <a:rPr lang="uk-UA" sz="6400" b="1" dirty="0" smtClean="0"/>
              <a:t> </a:t>
            </a:r>
            <a:endParaRPr lang="ru-RU" sz="6400" dirty="0" smtClean="0"/>
          </a:p>
          <a:p>
            <a:pPr>
              <a:buNone/>
            </a:pPr>
            <a:r>
              <a:rPr lang="uk-UA" sz="6400" b="1" dirty="0" smtClean="0"/>
              <a:t>Я, _____________________ , інформую про випадок </a:t>
            </a:r>
            <a:r>
              <a:rPr lang="uk-UA" sz="6400" b="1" dirty="0" err="1" smtClean="0"/>
              <a:t>булінгу</a:t>
            </a:r>
            <a:r>
              <a:rPr lang="uk-UA" sz="6400" b="1" dirty="0" smtClean="0"/>
              <a:t> над учнем __________________________________________ з боку _______________________ або групи учнів:___________________ .</a:t>
            </a:r>
            <a:endParaRPr lang="ru-RU" sz="6400" dirty="0" smtClean="0"/>
          </a:p>
          <a:p>
            <a:pPr>
              <a:buNone/>
            </a:pPr>
            <a:r>
              <a:rPr lang="uk-UA" sz="6400" b="1" dirty="0" smtClean="0"/>
              <a:t> </a:t>
            </a:r>
            <a:r>
              <a:rPr lang="uk-UA" sz="6400" b="1" i="1" dirty="0" smtClean="0"/>
              <a:t>(Далі в довільній формі викладаються докладно всі обставини)</a:t>
            </a:r>
            <a:endParaRPr lang="ru-RU" sz="6400" dirty="0" smtClean="0"/>
          </a:p>
          <a:p>
            <a:pPr>
              <a:buNone/>
            </a:pPr>
            <a:r>
              <a:rPr lang="uk-UA" sz="6400" b="1" i="1" dirty="0" smtClean="0"/>
              <a:t> </a:t>
            </a:r>
            <a:endParaRPr lang="ru-RU" sz="6400" dirty="0" smtClean="0"/>
          </a:p>
          <a:p>
            <a:pPr>
              <a:buNone/>
            </a:pPr>
            <a:r>
              <a:rPr lang="uk-UA" sz="6400" b="1" dirty="0" smtClean="0"/>
              <a:t>Прошу терміново провести розслідування ситуації, що склалася.</a:t>
            </a:r>
            <a:endParaRPr lang="ru-RU" sz="6400" dirty="0" smtClean="0"/>
          </a:p>
          <a:p>
            <a:pPr>
              <a:buNone/>
            </a:pPr>
            <a:r>
              <a:rPr lang="uk-UA" sz="6400" b="1" dirty="0" smtClean="0"/>
              <a:t>До заяви додаю </a:t>
            </a:r>
            <a:r>
              <a:rPr lang="uk-UA" sz="6400" b="1" dirty="0" err="1" smtClean="0"/>
              <a:t>фото-</a:t>
            </a:r>
            <a:r>
              <a:rPr lang="uk-UA" sz="6400" b="1" dirty="0" smtClean="0"/>
              <a:t> та відеоматеріали (за наявності).</a:t>
            </a:r>
            <a:endParaRPr lang="ru-RU" sz="6400" dirty="0" smtClean="0"/>
          </a:p>
          <a:p>
            <a:pPr>
              <a:buNone/>
            </a:pPr>
            <a:r>
              <a:rPr lang="uk-UA" sz="6400" b="1" dirty="0" smtClean="0"/>
              <a:t>        </a:t>
            </a:r>
            <a:endParaRPr lang="ru-RU" sz="6400" dirty="0" smtClean="0"/>
          </a:p>
          <a:p>
            <a:pPr>
              <a:buNone/>
            </a:pPr>
            <a:r>
              <a:rPr lang="uk-UA" sz="6400" b="1" dirty="0" smtClean="0"/>
              <a:t>           </a:t>
            </a:r>
            <a:r>
              <a:rPr lang="uk-UA" sz="6400" b="1" dirty="0" err="1" smtClean="0"/>
              <a:t>Дата </a:t>
            </a:r>
            <a:r>
              <a:rPr lang="uk-UA" sz="6400" b="1" dirty="0" smtClean="0"/>
              <a:t>                                                                                       Підпис</a:t>
            </a:r>
            <a:endParaRPr lang="ru-RU" sz="6400" dirty="0" smtClean="0"/>
          </a:p>
          <a:p>
            <a:endParaRPr lang="ru-RU" sz="6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Ноутбук\Desktop\scandinav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7410400" cy="66446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п. 70-х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років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ХХ ст. 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</a:rPr>
              <a:t>1 згадка про </a:t>
            </a:r>
            <a:r>
              <a:rPr lang="uk-UA" b="1" dirty="0" err="1" smtClean="0">
                <a:solidFill>
                  <a:srgbClr val="002060"/>
                </a:solidFill>
              </a:rPr>
              <a:t>булінг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/>
              <a:t>           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48965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600" dirty="0" smtClean="0">
                <a:solidFill>
                  <a:srgbClr val="0070C0"/>
                </a:solidFill>
              </a:rPr>
              <a:t>                           - </a:t>
            </a:r>
            <a:r>
              <a:rPr lang="ru-RU" sz="2600" dirty="0" err="1" smtClean="0">
                <a:solidFill>
                  <a:srgbClr val="0070C0"/>
                </a:solidFill>
              </a:rPr>
              <a:t>ображати</a:t>
            </a:r>
            <a:r>
              <a:rPr lang="ru-RU" sz="2600" dirty="0" smtClean="0">
                <a:solidFill>
                  <a:srgbClr val="0070C0"/>
                </a:solidFill>
              </a:rPr>
              <a:t> </a:t>
            </a:r>
            <a:r>
              <a:rPr lang="ru-RU" sz="2600" dirty="0" err="1" smtClean="0">
                <a:solidFill>
                  <a:srgbClr val="0070C0"/>
                </a:solidFill>
              </a:rPr>
              <a:t>або</a:t>
            </a:r>
            <a:r>
              <a:rPr lang="ru-RU" sz="2600" dirty="0" smtClean="0">
                <a:solidFill>
                  <a:srgbClr val="0070C0"/>
                </a:solidFill>
              </a:rPr>
              <a:t> </a:t>
            </a:r>
            <a:r>
              <a:rPr lang="ru-RU" sz="2600" dirty="0" err="1" smtClean="0">
                <a:solidFill>
                  <a:srgbClr val="0070C0"/>
                </a:solidFill>
              </a:rPr>
              <a:t>залякувати</a:t>
            </a:r>
            <a:r>
              <a:rPr lang="ru-RU" sz="2600" dirty="0" smtClean="0">
                <a:solidFill>
                  <a:srgbClr val="0070C0"/>
                </a:solidFill>
              </a:rPr>
              <a:t> </a:t>
            </a:r>
            <a:r>
              <a:rPr lang="ru-RU" sz="2600" dirty="0" err="1" smtClean="0">
                <a:solidFill>
                  <a:srgbClr val="0070C0"/>
                </a:solidFill>
              </a:rPr>
              <a:t>когось</a:t>
            </a:r>
            <a:r>
              <a:rPr lang="ru-RU" sz="2600" dirty="0" smtClean="0">
                <a:solidFill>
                  <a:srgbClr val="0070C0"/>
                </a:solidFill>
              </a:rPr>
              <a:t>, </a:t>
            </a:r>
            <a:r>
              <a:rPr lang="ru-RU" sz="2600" dirty="0" err="1" smtClean="0">
                <a:solidFill>
                  <a:srgbClr val="0070C0"/>
                </a:solidFill>
              </a:rPr>
              <a:t>хто</a:t>
            </a:r>
            <a:r>
              <a:rPr lang="ru-RU" sz="2600" dirty="0" smtClean="0">
                <a:solidFill>
                  <a:srgbClr val="0070C0"/>
                </a:solidFill>
              </a:rPr>
              <a:t> </a:t>
            </a:r>
            <a:r>
              <a:rPr lang="ru-RU" sz="2600" dirty="0" err="1" smtClean="0">
                <a:solidFill>
                  <a:srgbClr val="0070C0"/>
                </a:solidFill>
              </a:rPr>
              <a:t>є</a:t>
            </a:r>
            <a:r>
              <a:rPr lang="ru-RU" sz="2600" dirty="0" smtClean="0">
                <a:solidFill>
                  <a:srgbClr val="0070C0"/>
                </a:solidFill>
              </a:rPr>
              <a:t>          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0070C0"/>
                </a:solidFill>
              </a:rPr>
              <a:t>                            </a:t>
            </a:r>
            <a:r>
              <a:rPr lang="ru-RU" sz="2600" dirty="0" err="1" smtClean="0">
                <a:solidFill>
                  <a:srgbClr val="0070C0"/>
                </a:solidFill>
              </a:rPr>
              <a:t>меншим</a:t>
            </a:r>
            <a:r>
              <a:rPr lang="ru-RU" sz="2600" dirty="0" smtClean="0">
                <a:solidFill>
                  <a:srgbClr val="0070C0"/>
                </a:solidFill>
              </a:rPr>
              <a:t> </a:t>
            </a:r>
            <a:r>
              <a:rPr lang="ru-RU" sz="2600" dirty="0" err="1" smtClean="0">
                <a:solidFill>
                  <a:srgbClr val="0070C0"/>
                </a:solidFill>
              </a:rPr>
              <a:t>або</a:t>
            </a:r>
            <a:r>
              <a:rPr lang="ru-RU" sz="2600" dirty="0" smtClean="0">
                <a:solidFill>
                  <a:srgbClr val="0070C0"/>
                </a:solidFill>
              </a:rPr>
              <a:t> </a:t>
            </a:r>
            <a:r>
              <a:rPr lang="ru-RU" sz="2600" dirty="0" err="1" smtClean="0">
                <a:solidFill>
                  <a:srgbClr val="0070C0"/>
                </a:solidFill>
              </a:rPr>
              <a:t>менш</a:t>
            </a:r>
            <a:r>
              <a:rPr lang="ru-RU" sz="2600" dirty="0" smtClean="0">
                <a:solidFill>
                  <a:srgbClr val="0070C0"/>
                </a:solidFill>
              </a:rPr>
              <a:t> </a:t>
            </a:r>
            <a:r>
              <a:rPr lang="ru-RU" sz="2600" dirty="0" err="1" smtClean="0">
                <a:solidFill>
                  <a:srgbClr val="0070C0"/>
                </a:solidFill>
              </a:rPr>
              <a:t>впливовим</a:t>
            </a:r>
            <a:r>
              <a:rPr lang="ru-RU" sz="2600" dirty="0" smtClean="0">
                <a:solidFill>
                  <a:srgbClr val="0070C0"/>
                </a:solidFill>
              </a:rPr>
              <a:t> </a:t>
            </a:r>
            <a:r>
              <a:rPr lang="ru-RU" sz="2600" dirty="0" err="1" smtClean="0">
                <a:solidFill>
                  <a:srgbClr val="0070C0"/>
                </a:solidFill>
              </a:rPr>
              <a:t>ніж</a:t>
            </a:r>
            <a:r>
              <a:rPr lang="ru-RU" sz="2600" dirty="0" smtClean="0">
                <a:solidFill>
                  <a:srgbClr val="0070C0"/>
                </a:solidFill>
              </a:rPr>
              <a:t> </a:t>
            </a:r>
            <a:r>
              <a:rPr lang="ru-RU" sz="2600" dirty="0" err="1" smtClean="0">
                <a:solidFill>
                  <a:srgbClr val="0070C0"/>
                </a:solidFill>
              </a:rPr>
              <a:t>ви</a:t>
            </a:r>
            <a:r>
              <a:rPr lang="ru-RU" sz="2600" dirty="0" smtClean="0">
                <a:solidFill>
                  <a:srgbClr val="0070C0"/>
                </a:solidFill>
              </a:rPr>
              <a:t>,         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0070C0"/>
                </a:solidFill>
              </a:rPr>
              <a:t>                            </a:t>
            </a:r>
            <a:r>
              <a:rPr lang="ru-RU" sz="2600" dirty="0" err="1" smtClean="0">
                <a:solidFill>
                  <a:srgbClr val="0070C0"/>
                </a:solidFill>
              </a:rPr>
              <a:t>досить</a:t>
            </a:r>
            <a:r>
              <a:rPr lang="ru-RU" sz="2600" dirty="0" smtClean="0">
                <a:solidFill>
                  <a:srgbClr val="0070C0"/>
                </a:solidFill>
              </a:rPr>
              <a:t> часто </a:t>
            </a:r>
            <a:r>
              <a:rPr lang="ru-RU" sz="2600" dirty="0" err="1" smtClean="0">
                <a:solidFill>
                  <a:srgbClr val="0070C0"/>
                </a:solidFill>
              </a:rPr>
              <a:t>примушування</a:t>
            </a:r>
            <a:r>
              <a:rPr lang="ru-RU" sz="2600" dirty="0" smtClean="0">
                <a:solidFill>
                  <a:srgbClr val="0070C0"/>
                </a:solidFill>
              </a:rPr>
              <a:t> </a:t>
            </a:r>
            <a:r>
              <a:rPr lang="ru-RU" sz="2600" dirty="0" err="1" smtClean="0">
                <a:solidFill>
                  <a:srgbClr val="0070C0"/>
                </a:solidFill>
              </a:rPr>
              <a:t>такої</a:t>
            </a:r>
            <a:r>
              <a:rPr lang="ru-RU" sz="2600" dirty="0" smtClean="0">
                <a:solidFill>
                  <a:srgbClr val="0070C0"/>
                </a:solidFill>
              </a:rPr>
              <a:t>      особи      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0070C0"/>
                </a:solidFill>
              </a:rPr>
              <a:t>                            до </a:t>
            </a:r>
            <a:r>
              <a:rPr lang="ru-RU" sz="2600" dirty="0" err="1" smtClean="0">
                <a:solidFill>
                  <a:srgbClr val="0070C0"/>
                </a:solidFill>
              </a:rPr>
              <a:t>небажаних</a:t>
            </a:r>
            <a:r>
              <a:rPr lang="ru-RU" sz="2600" dirty="0" smtClean="0">
                <a:solidFill>
                  <a:srgbClr val="0070C0"/>
                </a:solidFill>
              </a:rPr>
              <a:t> </a:t>
            </a:r>
            <a:r>
              <a:rPr lang="ru-RU" sz="2600" dirty="0" err="1" smtClean="0">
                <a:solidFill>
                  <a:srgbClr val="0070C0"/>
                </a:solidFill>
              </a:rPr>
              <a:t>дій</a:t>
            </a:r>
            <a:r>
              <a:rPr lang="ru-RU" sz="2600" dirty="0" smtClean="0">
                <a:solidFill>
                  <a:srgbClr val="0070C0"/>
                </a:solidFill>
              </a:rPr>
              <a:t>. </a:t>
            </a:r>
            <a:r>
              <a:rPr lang="ru-RU" sz="2600" dirty="0" smtClean="0"/>
              <a:t>  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            - </a:t>
            </a:r>
            <a:r>
              <a:rPr lang="ru-RU" sz="2600" dirty="0" smtClean="0">
                <a:solidFill>
                  <a:srgbClr val="002060"/>
                </a:solidFill>
              </a:rPr>
              <a:t>«</a:t>
            </a:r>
            <a:r>
              <a:rPr lang="ru-RU" sz="2600" dirty="0" err="1" smtClean="0">
                <a:solidFill>
                  <a:srgbClr val="002060"/>
                </a:solidFill>
              </a:rPr>
              <a:t>прагнути</a:t>
            </a: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</a:rPr>
              <a:t>завдати</a:t>
            </a:r>
            <a:r>
              <a:rPr lang="ru-RU" sz="2600" dirty="0" smtClean="0">
                <a:solidFill>
                  <a:srgbClr val="002060"/>
                </a:solidFill>
              </a:rPr>
              <a:t> шкоду, </a:t>
            </a:r>
            <a:r>
              <a:rPr lang="ru-RU" sz="2600" dirty="0" err="1" smtClean="0">
                <a:solidFill>
                  <a:srgbClr val="002060"/>
                </a:solidFill>
              </a:rPr>
              <a:t>залякати</a:t>
            </a:r>
            <a:r>
              <a:rPr lang="ru-RU" sz="2600" dirty="0" smtClean="0">
                <a:solidFill>
                  <a:srgbClr val="002060"/>
                </a:solidFill>
              </a:rPr>
              <a:t>             </a:t>
            </a:r>
          </a:p>
          <a:p>
            <a:pPr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                                    </a:t>
            </a:r>
            <a:r>
              <a:rPr lang="ru-RU" sz="2600" dirty="0" err="1" smtClean="0">
                <a:solidFill>
                  <a:srgbClr val="002060"/>
                </a:solidFill>
              </a:rPr>
              <a:t>або</a:t>
            </a: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</a:rPr>
              <a:t>примусити</a:t>
            </a:r>
            <a:r>
              <a:rPr lang="ru-RU" sz="2600" dirty="0" smtClean="0">
                <a:solidFill>
                  <a:srgbClr val="002060"/>
                </a:solidFill>
              </a:rPr>
              <a:t> до </a:t>
            </a:r>
            <a:r>
              <a:rPr lang="ru-RU" sz="2600" dirty="0" err="1" smtClean="0">
                <a:solidFill>
                  <a:srgbClr val="002060"/>
                </a:solidFill>
              </a:rPr>
              <a:t>небажаної</a:t>
            </a: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</a:rPr>
              <a:t>дії</a:t>
            </a:r>
            <a:r>
              <a:rPr lang="ru-RU" sz="2600" dirty="0" smtClean="0">
                <a:solidFill>
                  <a:srgbClr val="002060"/>
                </a:solidFill>
              </a:rPr>
              <a:t>                           </a:t>
            </a:r>
          </a:p>
          <a:p>
            <a:pPr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                                    </a:t>
            </a:r>
            <a:r>
              <a:rPr lang="ru-RU" sz="2600" dirty="0" err="1" smtClean="0">
                <a:solidFill>
                  <a:srgbClr val="002060"/>
                </a:solidFill>
              </a:rPr>
              <a:t>уразливу</a:t>
            </a:r>
            <a:r>
              <a:rPr lang="ru-RU" sz="2600" dirty="0" smtClean="0">
                <a:solidFill>
                  <a:srgbClr val="002060"/>
                </a:solidFill>
              </a:rPr>
              <a:t> особу </a:t>
            </a:r>
            <a:r>
              <a:rPr lang="ru-RU" sz="2600" dirty="0" err="1" smtClean="0">
                <a:solidFill>
                  <a:srgbClr val="002060"/>
                </a:solidFill>
              </a:rPr>
              <a:t>або</a:t>
            </a: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</a:rPr>
              <a:t>особу</a:t>
            </a:r>
            <a:r>
              <a:rPr lang="ru-RU" sz="2600" dirty="0" smtClean="0">
                <a:solidFill>
                  <a:srgbClr val="002060"/>
                </a:solidFill>
              </a:rPr>
              <a:t>, яка  </a:t>
            </a:r>
          </a:p>
          <a:p>
            <a:pPr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                                     </a:t>
            </a:r>
            <a:r>
              <a:rPr lang="ru-RU" sz="2600" dirty="0" err="1" smtClean="0">
                <a:solidFill>
                  <a:srgbClr val="002060"/>
                </a:solidFill>
              </a:rPr>
              <a:t>сприймається</a:t>
            </a:r>
            <a:r>
              <a:rPr lang="ru-RU" sz="2600" dirty="0" smtClean="0">
                <a:solidFill>
                  <a:srgbClr val="002060"/>
                </a:solidFill>
              </a:rPr>
              <a:t> як </a:t>
            </a:r>
            <a:r>
              <a:rPr lang="ru-RU" sz="2600" dirty="0" err="1" smtClean="0">
                <a:solidFill>
                  <a:srgbClr val="002060"/>
                </a:solidFill>
              </a:rPr>
              <a:t>така</a:t>
            </a:r>
            <a:r>
              <a:rPr lang="ru-RU" sz="2600" dirty="0" smtClean="0">
                <a:solidFill>
                  <a:srgbClr val="002060"/>
                </a:solidFill>
              </a:rPr>
              <a:t>». </a:t>
            </a:r>
          </a:p>
          <a:p>
            <a:pPr>
              <a:buNone/>
            </a:pPr>
            <a:r>
              <a:rPr lang="ru-RU" dirty="0" smtClean="0"/>
              <a:t>                          </a:t>
            </a:r>
          </a:p>
          <a:p>
            <a:pPr>
              <a:buNone/>
            </a:pPr>
            <a:r>
              <a:rPr lang="ru-RU" dirty="0" smtClean="0"/>
              <a:t>                          - </a:t>
            </a:r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 err="1" smtClean="0">
                <a:solidFill>
                  <a:srgbClr val="C00000"/>
                </a:solidFill>
              </a:rPr>
              <a:t>цькування</a:t>
            </a:r>
            <a:r>
              <a:rPr lang="ru-RU" dirty="0" smtClean="0">
                <a:solidFill>
                  <a:srgbClr val="C00000"/>
                </a:solidFill>
              </a:rPr>
              <a:t> та </a:t>
            </a:r>
            <a:r>
              <a:rPr lang="ru-RU" dirty="0" err="1" smtClean="0">
                <a:solidFill>
                  <a:srgbClr val="C00000"/>
                </a:solidFill>
              </a:rPr>
              <a:t>залякування</a:t>
            </a:r>
            <a:r>
              <a:rPr lang="ru-RU" dirty="0" smtClean="0">
                <a:solidFill>
                  <a:srgbClr val="C00000"/>
                </a:solidFill>
              </a:rPr>
              <a:t>».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7" name="Picture 5" descr="C:\Users\Ноутбук\Desktop\unnamed.png"/>
          <p:cNvPicPr>
            <a:picLocks noChangeAspect="1" noChangeArrowheads="1"/>
          </p:cNvPicPr>
          <p:nvPr/>
        </p:nvPicPr>
        <p:blipFill>
          <a:blip r:embed="rId2" cstate="print"/>
          <a:srcRect l="19448" r="15104"/>
          <a:stretch>
            <a:fillRect/>
          </a:stretch>
        </p:blipFill>
        <p:spPr bwMode="auto">
          <a:xfrm>
            <a:off x="755576" y="4797152"/>
            <a:ext cx="1944216" cy="1728192"/>
          </a:xfrm>
          <a:prstGeom prst="rect">
            <a:avLst/>
          </a:prstGeom>
          <a:noFill/>
        </p:spPr>
      </p:pic>
      <p:pic>
        <p:nvPicPr>
          <p:cNvPr id="3076" name="Picture 4" descr="C:\Users\Ноутбук\Desktop\Cambridge-Dictionary-At-RollZign-1-720x4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1700808" cy="1063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Ноутбук\Desktop\thumb_1438_history_big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01008"/>
            <a:ext cx="2075349" cy="1171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accent2"/>
                </a:solidFill>
              </a:rPr>
              <a:t>Термін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err="1" smtClean="0">
                <a:solidFill>
                  <a:srgbClr val="FF0000"/>
                </a:solidFill>
              </a:rPr>
              <a:t>булінг</a:t>
            </a:r>
            <a:r>
              <a:rPr lang="ru-RU" dirty="0" smtClean="0">
                <a:solidFill>
                  <a:srgbClr val="FF0000"/>
                </a:solidFill>
              </a:rPr>
              <a:t>» </a:t>
            </a:r>
            <a:r>
              <a:rPr lang="ru-RU" dirty="0" smtClean="0">
                <a:solidFill>
                  <a:schemeClr val="accent2"/>
                </a:solidFill>
              </a:rPr>
              <a:t>походить </a:t>
            </a:r>
            <a:r>
              <a:rPr lang="ru-RU" dirty="0" err="1" smtClean="0">
                <a:solidFill>
                  <a:schemeClr val="accent2"/>
                </a:solidFill>
              </a:rPr>
              <a:t>від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англійського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дієслова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«о </a:t>
            </a:r>
            <a:r>
              <a:rPr lang="de-DE" dirty="0" err="1" smtClean="0">
                <a:solidFill>
                  <a:srgbClr val="FF0000"/>
                </a:solidFill>
              </a:rPr>
              <a:t>bully</a:t>
            </a:r>
            <a:r>
              <a:rPr lang="de-DE" dirty="0" smtClean="0">
                <a:solidFill>
                  <a:srgbClr val="FF0000"/>
                </a:solidFill>
              </a:rPr>
              <a:t>».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rgbClr val="C00000"/>
                </a:solidFill>
              </a:rPr>
              <a:t>У 1993 </a:t>
            </a:r>
            <a:r>
              <a:rPr lang="ru-RU" sz="2200" b="1" i="1" dirty="0" err="1" smtClean="0">
                <a:solidFill>
                  <a:srgbClr val="C00000"/>
                </a:solidFill>
              </a:rPr>
              <a:t>році</a:t>
            </a:r>
            <a:r>
              <a:rPr lang="ru-RU" sz="2200" b="1" i="1" dirty="0" smtClean="0">
                <a:solidFill>
                  <a:srgbClr val="C00000"/>
                </a:solidFill>
              </a:rPr>
              <a:t> </a:t>
            </a:r>
            <a:r>
              <a:rPr lang="ru-RU" sz="2200" b="1" i="1" dirty="0" err="1" smtClean="0">
                <a:solidFill>
                  <a:srgbClr val="C00000"/>
                </a:solidFill>
              </a:rPr>
              <a:t>норвезький</a:t>
            </a:r>
            <a:r>
              <a:rPr lang="ru-RU" sz="2200" b="1" i="1" dirty="0" smtClean="0">
                <a:solidFill>
                  <a:srgbClr val="C00000"/>
                </a:solidFill>
              </a:rPr>
              <a:t> психолог Д. </a:t>
            </a:r>
            <a:r>
              <a:rPr lang="ru-RU" sz="2200" b="1" i="1" dirty="0" err="1" smtClean="0">
                <a:solidFill>
                  <a:srgbClr val="C00000"/>
                </a:solidFill>
              </a:rPr>
              <a:t>Ольвеус</a:t>
            </a:r>
            <a:r>
              <a:rPr lang="ru-RU" sz="2200" b="1" i="1" dirty="0" smtClean="0">
                <a:solidFill>
                  <a:srgbClr val="C00000"/>
                </a:solidFill>
              </a:rPr>
              <a:t> </a:t>
            </a:r>
            <a:r>
              <a:rPr lang="ru-RU" sz="2200" b="1" i="1" dirty="0" err="1" smtClean="0">
                <a:solidFill>
                  <a:srgbClr val="C00000"/>
                </a:solidFill>
              </a:rPr>
              <a:t>сформулював</a:t>
            </a:r>
            <a:r>
              <a:rPr lang="ru-RU" sz="2200" b="1" i="1" dirty="0" smtClean="0">
                <a:solidFill>
                  <a:srgbClr val="C00000"/>
                </a:solidFill>
              </a:rPr>
              <a:t> </a:t>
            </a:r>
            <a:r>
              <a:rPr lang="ru-RU" sz="2200" b="1" i="1" dirty="0" err="1" smtClean="0">
                <a:solidFill>
                  <a:srgbClr val="C00000"/>
                </a:solidFill>
              </a:rPr>
              <a:t>власне</a:t>
            </a:r>
            <a:r>
              <a:rPr lang="ru-RU" sz="2200" b="1" i="1" dirty="0" smtClean="0">
                <a:solidFill>
                  <a:srgbClr val="C00000"/>
                </a:solidFill>
              </a:rPr>
              <a:t> </a:t>
            </a:r>
            <a:r>
              <a:rPr lang="ru-RU" sz="2200" b="1" i="1" dirty="0" err="1" smtClean="0">
                <a:solidFill>
                  <a:srgbClr val="C00000"/>
                </a:solidFill>
              </a:rPr>
              <a:t>визначення</a:t>
            </a:r>
            <a:r>
              <a:rPr lang="ru-RU" sz="2200" b="1" i="1" dirty="0" smtClean="0">
                <a:solidFill>
                  <a:srgbClr val="C00000"/>
                </a:solidFill>
              </a:rPr>
              <a:t> </a:t>
            </a:r>
            <a:r>
              <a:rPr lang="ru-RU" sz="2200" b="1" i="1" dirty="0" err="1" smtClean="0">
                <a:solidFill>
                  <a:srgbClr val="C00000"/>
                </a:solidFill>
              </a:rPr>
              <a:t>терміну</a:t>
            </a:r>
            <a:r>
              <a:rPr lang="ru-RU" sz="2200" b="1" i="1" dirty="0" smtClean="0">
                <a:solidFill>
                  <a:srgbClr val="C00000"/>
                </a:solidFill>
              </a:rPr>
              <a:t> «</a:t>
            </a:r>
            <a:r>
              <a:rPr lang="ru-RU" sz="2200" b="1" i="1" dirty="0" err="1" smtClean="0">
                <a:solidFill>
                  <a:srgbClr val="C00000"/>
                </a:solidFill>
              </a:rPr>
              <a:t>булінг</a:t>
            </a:r>
            <a:r>
              <a:rPr lang="ru-RU" sz="2200" b="1" i="1" dirty="0" smtClean="0">
                <a:solidFill>
                  <a:srgbClr val="C00000"/>
                </a:solidFill>
              </a:rPr>
              <a:t>» </a:t>
            </a:r>
            <a:r>
              <a:rPr lang="ru-RU" sz="2200" b="1" i="1" dirty="0" err="1" smtClean="0">
                <a:solidFill>
                  <a:srgbClr val="C00000"/>
                </a:solidFill>
              </a:rPr>
              <a:t>саме</a:t>
            </a:r>
            <a:r>
              <a:rPr lang="ru-RU" sz="2200" b="1" i="1" dirty="0" smtClean="0">
                <a:solidFill>
                  <a:srgbClr val="C00000"/>
                </a:solidFill>
              </a:rPr>
              <a:t> в </a:t>
            </a:r>
            <a:r>
              <a:rPr lang="ru-RU" sz="2200" b="1" i="1" dirty="0" err="1" smtClean="0">
                <a:solidFill>
                  <a:srgbClr val="C00000"/>
                </a:solidFill>
              </a:rPr>
              <a:t>молодіжному</a:t>
            </a:r>
            <a:r>
              <a:rPr lang="ru-RU" sz="2200" b="1" i="1" dirty="0" smtClean="0">
                <a:solidFill>
                  <a:srgbClr val="C00000"/>
                </a:solidFill>
              </a:rPr>
              <a:t> </a:t>
            </a:r>
            <a:r>
              <a:rPr lang="ru-RU" sz="2200" b="1" i="1" dirty="0" err="1" smtClean="0">
                <a:solidFill>
                  <a:srgbClr val="C00000"/>
                </a:solidFill>
              </a:rPr>
              <a:t>середовищі</a:t>
            </a:r>
            <a:r>
              <a:rPr lang="ru-RU" sz="2200" b="1" i="1" dirty="0" smtClean="0">
                <a:solidFill>
                  <a:srgbClr val="C00000"/>
                </a:solidFill>
              </a:rPr>
              <a:t>. </a:t>
            </a:r>
            <a:br>
              <a:rPr lang="ru-RU" sz="2200" b="1" i="1" dirty="0" smtClean="0">
                <a:solidFill>
                  <a:srgbClr val="C00000"/>
                </a:solidFill>
              </a:rPr>
            </a:br>
            <a:r>
              <a:rPr lang="ru-RU" sz="2200" b="1" i="1" dirty="0" err="1" smtClean="0">
                <a:solidFill>
                  <a:srgbClr val="C00000"/>
                </a:solidFill>
              </a:rPr>
              <a:t>Згодом</a:t>
            </a:r>
            <a:r>
              <a:rPr lang="ru-RU" sz="2200" b="1" i="1" dirty="0" smtClean="0">
                <a:solidFill>
                  <a:srgbClr val="C00000"/>
                </a:solidFill>
              </a:rPr>
              <a:t> </a:t>
            </a:r>
            <a:r>
              <a:rPr lang="ru-RU" sz="2200" b="1" i="1" dirty="0" err="1" smtClean="0">
                <a:solidFill>
                  <a:srgbClr val="C00000"/>
                </a:solidFill>
              </a:rPr>
              <a:t>воно</a:t>
            </a:r>
            <a:r>
              <a:rPr lang="ru-RU" sz="2200" b="1" i="1" dirty="0" smtClean="0">
                <a:solidFill>
                  <a:srgbClr val="C00000"/>
                </a:solidFill>
              </a:rPr>
              <a:t> стало </a:t>
            </a:r>
            <a:r>
              <a:rPr lang="ru-RU" sz="2200" b="1" i="1" dirty="0" err="1" smtClean="0">
                <a:solidFill>
                  <a:srgbClr val="C00000"/>
                </a:solidFill>
              </a:rPr>
              <a:t>загальноприйнятим</a:t>
            </a:r>
            <a:r>
              <a:rPr lang="ru-RU" sz="2200" b="1" i="1" dirty="0" smtClean="0">
                <a:solidFill>
                  <a:srgbClr val="C00000"/>
                </a:solidFill>
              </a:rPr>
              <a:t> та </a:t>
            </a:r>
            <a:r>
              <a:rPr lang="ru-RU" sz="2200" b="1" i="1" dirty="0" err="1" smtClean="0">
                <a:solidFill>
                  <a:srgbClr val="C00000"/>
                </a:solidFill>
              </a:rPr>
              <a:t>відомим</a:t>
            </a:r>
            <a:r>
              <a:rPr lang="ru-RU" sz="2200" b="1" i="1" dirty="0" smtClean="0">
                <a:solidFill>
                  <a:srgbClr val="C00000"/>
                </a:solidFill>
              </a:rPr>
              <a:t>. </a:t>
            </a:r>
            <a:r>
              <a:rPr lang="ru-RU" sz="1800" b="1" i="1" dirty="0" smtClean="0">
                <a:solidFill>
                  <a:srgbClr val="C00000"/>
                </a:solidFill>
              </a:rPr>
              <a:t/>
            </a:r>
            <a:br>
              <a:rPr lang="ru-RU" sz="1800" b="1" i="1" dirty="0" smtClean="0">
                <a:solidFill>
                  <a:srgbClr val="C00000"/>
                </a:solidFill>
              </a:rPr>
            </a:br>
            <a:endParaRPr lang="ru-RU" sz="18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sz="3900" dirty="0" err="1" smtClean="0">
                <a:solidFill>
                  <a:srgbClr val="FF0000"/>
                </a:solidFill>
              </a:rPr>
              <a:t>булінг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навмисна</a:t>
            </a:r>
            <a:r>
              <a:rPr lang="ru-RU" dirty="0" smtClean="0"/>
              <a:t>, систематично </a:t>
            </a:r>
            <a:r>
              <a:rPr lang="ru-RU" dirty="0" err="1" smtClean="0"/>
              <a:t>повторювана</a:t>
            </a:r>
            <a:r>
              <a:rPr lang="ru-RU" dirty="0" smtClean="0"/>
              <a:t> </a:t>
            </a:r>
            <a:r>
              <a:rPr lang="ru-RU" dirty="0" err="1" smtClean="0"/>
              <a:t>агресивна</a:t>
            </a:r>
            <a:r>
              <a:rPr lang="ru-RU" dirty="0" smtClean="0"/>
              <a:t> </a:t>
            </a:r>
            <a:r>
              <a:rPr lang="ru-RU" dirty="0" err="1" smtClean="0"/>
              <a:t>поведінка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ґрунтується</a:t>
            </a:r>
            <a:r>
              <a:rPr lang="ru-RU" dirty="0" smtClean="0"/>
              <a:t> на </a:t>
            </a:r>
            <a:r>
              <a:rPr lang="ru-RU" dirty="0" err="1" smtClean="0"/>
              <a:t>нерівності</a:t>
            </a:r>
            <a:r>
              <a:rPr lang="ru-RU" dirty="0" smtClean="0"/>
              <a:t>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фізичної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err="1" smtClean="0"/>
              <a:t>Також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окреслив</a:t>
            </a:r>
            <a:r>
              <a:rPr lang="ru-RU" dirty="0" smtClean="0"/>
              <a:t> три </a:t>
            </a:r>
            <a:r>
              <a:rPr lang="ru-RU" dirty="0" err="1" smtClean="0"/>
              <a:t>важливих</a:t>
            </a:r>
            <a:r>
              <a:rPr lang="ru-RU" dirty="0" smtClean="0"/>
              <a:t> </a:t>
            </a:r>
            <a:r>
              <a:rPr lang="ru-RU" dirty="0" err="1" smtClean="0"/>
              <a:t>компоненти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1. </a:t>
            </a:r>
            <a:r>
              <a:rPr lang="ru-RU" dirty="0" err="1" smtClean="0">
                <a:solidFill>
                  <a:srgbClr val="FF0000"/>
                </a:solidFill>
              </a:rPr>
              <a:t>булінг</a:t>
            </a:r>
            <a:r>
              <a:rPr lang="ru-RU" dirty="0" smtClean="0"/>
              <a:t> – </a:t>
            </a:r>
            <a:r>
              <a:rPr lang="ru-RU" dirty="0" err="1" smtClean="0">
                <a:solidFill>
                  <a:schemeClr val="tx2"/>
                </a:solidFill>
              </a:rPr>
              <a:t>це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агресивна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поведінка</a:t>
            </a:r>
            <a:r>
              <a:rPr lang="ru-RU" dirty="0" smtClean="0">
                <a:solidFill>
                  <a:schemeClr val="tx2"/>
                </a:solidFill>
              </a:rPr>
              <a:t>, яка </a:t>
            </a:r>
            <a:r>
              <a:rPr lang="ru-RU" dirty="0" err="1" smtClean="0">
                <a:solidFill>
                  <a:schemeClr val="tx2"/>
                </a:solidFill>
              </a:rPr>
              <a:t>охоплює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небажані</a:t>
            </a:r>
            <a:r>
              <a:rPr lang="ru-RU" dirty="0" smtClean="0">
                <a:solidFill>
                  <a:schemeClr val="tx2"/>
                </a:solidFill>
              </a:rPr>
              <a:t> та </a:t>
            </a:r>
            <a:r>
              <a:rPr lang="ru-RU" dirty="0" err="1" smtClean="0">
                <a:solidFill>
                  <a:schemeClr val="tx2"/>
                </a:solidFill>
              </a:rPr>
              <a:t>негативні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дії</a:t>
            </a:r>
            <a:r>
              <a:rPr lang="ru-RU" dirty="0" smtClean="0">
                <a:solidFill>
                  <a:schemeClr val="tx2"/>
                </a:solidFill>
              </a:rPr>
              <a:t>; </a:t>
            </a:r>
          </a:p>
          <a:p>
            <a:pPr>
              <a:buNone/>
            </a:pPr>
            <a:r>
              <a:rPr lang="ru-RU" dirty="0" smtClean="0"/>
              <a:t>2. </a:t>
            </a:r>
            <a:r>
              <a:rPr lang="ru-RU" dirty="0" err="1" smtClean="0">
                <a:solidFill>
                  <a:srgbClr val="FF0000"/>
                </a:solidFill>
              </a:rPr>
              <a:t>булінг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охоплює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певні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зразки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поведінки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які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мають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властивість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повторюватись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патери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); </a:t>
            </a:r>
          </a:p>
          <a:p>
            <a:pPr>
              <a:buNone/>
            </a:pPr>
            <a:r>
              <a:rPr lang="ru-RU" dirty="0" smtClean="0"/>
              <a:t>3. </a:t>
            </a:r>
            <a:r>
              <a:rPr lang="ru-RU" dirty="0" err="1" smtClean="0">
                <a:solidFill>
                  <a:srgbClr val="FF0000"/>
                </a:solidFill>
              </a:rPr>
              <a:t>булінг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характеризується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нерівністю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сили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чи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влади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За </a:t>
            </a:r>
            <a:r>
              <a:rPr lang="ru-RU" sz="2800" dirty="0" err="1" smtClean="0"/>
              <a:t>даними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дослідження</a:t>
            </a:r>
            <a:r>
              <a:rPr lang="ru-RU" sz="2800" dirty="0" smtClean="0"/>
              <a:t> </a:t>
            </a:r>
            <a:r>
              <a:rPr lang="de-DE" sz="2800" dirty="0" smtClean="0"/>
              <a:t>UNICEF Ukraine, </a:t>
            </a:r>
            <a:r>
              <a:rPr lang="ru-RU" sz="2800" dirty="0" smtClean="0"/>
              <a:t>яке </a:t>
            </a:r>
            <a:r>
              <a:rPr lang="ru-RU" sz="2800" dirty="0" err="1" smtClean="0"/>
              <a:t>було</a:t>
            </a:r>
            <a:r>
              <a:rPr lang="ru-RU" sz="2800" dirty="0" smtClean="0"/>
              <a:t> проведено у 2017 </a:t>
            </a:r>
            <a:r>
              <a:rPr lang="ru-RU" sz="2800" dirty="0" err="1" smtClean="0"/>
              <a:t>році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2204864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4. </a:t>
            </a:r>
            <a:r>
              <a:rPr lang="ru-RU" sz="3200" dirty="0" err="1" smtClean="0"/>
              <a:t>Україна</a:t>
            </a:r>
            <a:endParaRPr lang="ru-RU" sz="32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3356992"/>
            <a:ext cx="230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3. </a:t>
            </a:r>
            <a:r>
              <a:rPr lang="ru-RU" sz="3200" dirty="0" err="1" smtClean="0"/>
              <a:t>Росія</a:t>
            </a:r>
            <a:r>
              <a:rPr lang="ru-RU" sz="3200" dirty="0" smtClean="0"/>
              <a:t>,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4221088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2. </a:t>
            </a:r>
            <a:r>
              <a:rPr lang="ru-RU" sz="3200" dirty="0" err="1" smtClean="0"/>
              <a:t>Білорусь</a:t>
            </a:r>
            <a:endParaRPr lang="ru-RU" sz="32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7055768" y="5517232"/>
            <a:ext cx="2088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1. </a:t>
            </a:r>
            <a:r>
              <a:rPr lang="ru-RU" sz="3200" dirty="0" err="1" smtClean="0"/>
              <a:t>Албанія</a:t>
            </a:r>
            <a:r>
              <a:rPr lang="ru-RU" sz="3200" dirty="0" smtClean="0"/>
              <a:t>. </a:t>
            </a:r>
          </a:p>
          <a:p>
            <a:endParaRPr lang="ru-RU" sz="3200" dirty="0" smtClean="0"/>
          </a:p>
        </p:txBody>
      </p:sp>
      <p:pic>
        <p:nvPicPr>
          <p:cNvPr id="4102" name="Picture 6" descr="https://encrypted-tbn0.gstatic.com/images?q=tbn:ANd9GcTmUmHGleB_HPd5hqCrjG0LYcGp0uyqfEQwrW20ztmQFfZ6hRaMu4JLlUrJxq-5ebPo2mt71mI&amp;usqp=C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5445224"/>
            <a:ext cx="2102723" cy="1224136"/>
          </a:xfrm>
          <a:prstGeom prst="rect">
            <a:avLst/>
          </a:prstGeom>
          <a:noFill/>
        </p:spPr>
      </p:pic>
      <p:sp>
        <p:nvSpPr>
          <p:cNvPr id="4104" name="AutoShape 8" descr="Прапор Білорусі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Прапор Білорусі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7" name="Picture 11" descr="C:\Users\Ноутбук\Desktop\250px-Flag_of_Belarus_(1995–2012).svg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149080"/>
            <a:ext cx="2381250" cy="1190625"/>
          </a:xfrm>
          <a:prstGeom prst="rect">
            <a:avLst/>
          </a:prstGeom>
          <a:noFill/>
        </p:spPr>
      </p:pic>
      <p:pic>
        <p:nvPicPr>
          <p:cNvPr id="4108" name="Picture 12" descr="C:\Users\Ноутбук\Desktop\загружено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996952"/>
            <a:ext cx="2232247" cy="1101591"/>
          </a:xfrm>
          <a:prstGeom prst="rect">
            <a:avLst/>
          </a:prstGeom>
          <a:noFill/>
        </p:spPr>
      </p:pic>
      <p:pic>
        <p:nvPicPr>
          <p:cNvPr id="4109" name="Picture 13" descr="C:\Users\Ноутбук\Desktop\images (1).jpg"/>
          <p:cNvPicPr>
            <a:picLocks noChangeAspect="1" noChangeArrowheads="1"/>
          </p:cNvPicPr>
          <p:nvPr/>
        </p:nvPicPr>
        <p:blipFill>
          <a:blip r:embed="rId5" cstate="print"/>
          <a:srcRect t="16833" b="15833"/>
          <a:stretch>
            <a:fillRect/>
          </a:stretch>
        </p:blipFill>
        <p:spPr bwMode="auto">
          <a:xfrm>
            <a:off x="827584" y="1772816"/>
            <a:ext cx="2359149" cy="129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18 </a:t>
            </a:r>
            <a:r>
              <a:rPr lang="ru-RU" sz="2000" b="1" dirty="0" err="1" smtClean="0">
                <a:solidFill>
                  <a:srgbClr val="FF0000"/>
                </a:solidFill>
              </a:rPr>
              <a:t>грудня</a:t>
            </a:r>
            <a:r>
              <a:rPr lang="ru-RU" sz="2000" b="1" dirty="0" smtClean="0">
                <a:solidFill>
                  <a:srgbClr val="FF0000"/>
                </a:solidFill>
              </a:rPr>
              <a:t> 2018 р. </a:t>
            </a:r>
            <a:r>
              <a:rPr lang="ru-RU" sz="2000" b="1" dirty="0" err="1" smtClean="0">
                <a:solidFill>
                  <a:srgbClr val="FF0000"/>
                </a:solidFill>
              </a:rPr>
              <a:t>Верховна</a:t>
            </a:r>
            <a:r>
              <a:rPr lang="ru-RU" sz="2000" b="1" dirty="0" smtClean="0">
                <a:solidFill>
                  <a:srgbClr val="FF0000"/>
                </a:solidFill>
              </a:rPr>
              <a:t> Рада </a:t>
            </a:r>
            <a:r>
              <a:rPr lang="ru-RU" sz="2000" b="1" dirty="0" err="1" smtClean="0">
                <a:solidFill>
                  <a:srgbClr val="FF0000"/>
                </a:solidFill>
              </a:rPr>
              <a:t>прийняла</a:t>
            </a:r>
            <a:r>
              <a:rPr lang="ru-RU" sz="2000" b="1" dirty="0" smtClean="0">
                <a:solidFill>
                  <a:srgbClr val="FF0000"/>
                </a:solidFill>
              </a:rPr>
              <a:t> Закон </a:t>
            </a:r>
            <a:r>
              <a:rPr lang="ru-RU" sz="2000" b="1" dirty="0" err="1" smtClean="0">
                <a:solidFill>
                  <a:srgbClr val="FF0000"/>
                </a:solidFill>
              </a:rPr>
              <a:t>України</a:t>
            </a:r>
            <a:r>
              <a:rPr lang="ru-RU" sz="2000" b="1" dirty="0" smtClean="0">
                <a:solidFill>
                  <a:srgbClr val="FF0000"/>
                </a:solidFill>
              </a:rPr>
              <a:t> «Про </a:t>
            </a:r>
            <a:r>
              <a:rPr lang="ru-RU" sz="2000" b="1" dirty="0" err="1" smtClean="0">
                <a:solidFill>
                  <a:srgbClr val="FF0000"/>
                </a:solidFill>
              </a:rPr>
              <a:t>внесення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змін</a:t>
            </a:r>
            <a:r>
              <a:rPr lang="ru-RU" sz="2000" b="1" dirty="0" smtClean="0">
                <a:solidFill>
                  <a:srgbClr val="FF0000"/>
                </a:solidFill>
              </a:rPr>
              <a:t> до </a:t>
            </a:r>
            <a:r>
              <a:rPr lang="ru-RU" sz="2000" b="1" dirty="0" err="1" smtClean="0">
                <a:solidFill>
                  <a:srgbClr val="FF0000"/>
                </a:solidFill>
              </a:rPr>
              <a:t>деяких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законодавчих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актів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України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щодо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протидії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булінгу</a:t>
            </a:r>
            <a:r>
              <a:rPr lang="ru-RU" sz="2000" b="1" dirty="0" smtClean="0">
                <a:solidFill>
                  <a:srgbClr val="FF0000"/>
                </a:solidFill>
              </a:rPr>
              <a:t>» № 8584, </a:t>
            </a:r>
          </a:p>
          <a:p>
            <a:pPr>
              <a:buNone/>
            </a:pPr>
            <a:r>
              <a:rPr lang="ru-RU" sz="2000" dirty="0" smtClean="0"/>
              <a:t>                                 </a:t>
            </a:r>
            <a:r>
              <a:rPr lang="ru-RU" sz="2000" dirty="0" err="1" smtClean="0">
                <a:solidFill>
                  <a:srgbClr val="FF0000"/>
                </a:solidFill>
              </a:rPr>
              <a:t>він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набув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чинності</a:t>
            </a:r>
            <a:r>
              <a:rPr lang="ru-RU" sz="2000" dirty="0" smtClean="0">
                <a:solidFill>
                  <a:srgbClr val="FF0000"/>
                </a:solidFill>
              </a:rPr>
              <a:t> 19 </a:t>
            </a:r>
            <a:r>
              <a:rPr lang="ru-RU" sz="2000" dirty="0" err="1" smtClean="0">
                <a:solidFill>
                  <a:srgbClr val="FF0000"/>
                </a:solidFill>
              </a:rPr>
              <a:t>січня</a:t>
            </a:r>
            <a:r>
              <a:rPr lang="ru-RU" sz="2000" dirty="0" smtClean="0">
                <a:solidFill>
                  <a:srgbClr val="FF0000"/>
                </a:solidFill>
              </a:rPr>
              <a:t> 2019 року. </a:t>
            </a:r>
          </a:p>
          <a:p>
            <a:r>
              <a:rPr lang="ru-RU" sz="2000" dirty="0" err="1" smtClean="0">
                <a:solidFill>
                  <a:srgbClr val="00B050"/>
                </a:solidFill>
              </a:rPr>
              <a:t>Даний</a:t>
            </a:r>
            <a:r>
              <a:rPr lang="ru-RU" sz="2000" dirty="0" smtClean="0">
                <a:solidFill>
                  <a:srgbClr val="00B050"/>
                </a:solidFill>
              </a:rPr>
              <a:t> документ </a:t>
            </a:r>
            <a:r>
              <a:rPr lang="ru-RU" sz="2000" dirty="0" err="1" smtClean="0">
                <a:solidFill>
                  <a:srgbClr val="00B050"/>
                </a:solidFill>
              </a:rPr>
              <a:t>окреслює</a:t>
            </a:r>
            <a:r>
              <a:rPr lang="ru-RU" sz="2000" dirty="0" smtClean="0">
                <a:solidFill>
                  <a:srgbClr val="00B050"/>
                </a:solidFill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</a:rPr>
              <a:t>саме</a:t>
            </a:r>
            <a:r>
              <a:rPr lang="ru-RU" sz="2000" dirty="0" smtClean="0">
                <a:solidFill>
                  <a:srgbClr val="00B050"/>
                </a:solidFill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</a:rPr>
              <a:t>поняття</a:t>
            </a:r>
            <a:r>
              <a:rPr lang="ru-RU" sz="2000" dirty="0" smtClean="0">
                <a:solidFill>
                  <a:srgbClr val="00B050"/>
                </a:solidFill>
              </a:rPr>
              <a:t> «</a:t>
            </a:r>
            <a:r>
              <a:rPr lang="ru-RU" sz="2000" dirty="0" err="1" smtClean="0">
                <a:solidFill>
                  <a:srgbClr val="00B050"/>
                </a:solidFill>
              </a:rPr>
              <a:t>булінг</a:t>
            </a:r>
            <a:r>
              <a:rPr lang="ru-RU" sz="2000" dirty="0" smtClean="0">
                <a:solidFill>
                  <a:srgbClr val="00B050"/>
                </a:solidFill>
              </a:rPr>
              <a:t>», </a:t>
            </a:r>
            <a:r>
              <a:rPr lang="ru-RU" sz="2000" dirty="0" err="1" smtClean="0">
                <a:solidFill>
                  <a:srgbClr val="00B050"/>
                </a:solidFill>
              </a:rPr>
              <a:t>визначає</a:t>
            </a:r>
            <a:r>
              <a:rPr lang="ru-RU" sz="2000" dirty="0" smtClean="0">
                <a:solidFill>
                  <a:srgbClr val="00B050"/>
                </a:solidFill>
              </a:rPr>
              <a:t> шляхи </a:t>
            </a:r>
            <a:r>
              <a:rPr lang="ru-RU" sz="2000" dirty="0" err="1" smtClean="0">
                <a:solidFill>
                  <a:srgbClr val="00B050"/>
                </a:solidFill>
              </a:rPr>
              <a:t>протидії</a:t>
            </a:r>
            <a:r>
              <a:rPr lang="ru-RU" sz="2000" dirty="0" smtClean="0">
                <a:solidFill>
                  <a:srgbClr val="00B050"/>
                </a:solidFill>
              </a:rPr>
              <a:t> такому </a:t>
            </a:r>
            <a:r>
              <a:rPr lang="ru-RU" sz="2000" dirty="0" err="1" smtClean="0">
                <a:solidFill>
                  <a:srgbClr val="00B050"/>
                </a:solidFill>
              </a:rPr>
              <a:t>явищу</a:t>
            </a:r>
            <a:r>
              <a:rPr lang="ru-RU" sz="2000" dirty="0" smtClean="0">
                <a:solidFill>
                  <a:srgbClr val="00B050"/>
                </a:solidFill>
              </a:rPr>
              <a:t>, </a:t>
            </a:r>
            <a:r>
              <a:rPr lang="ru-RU" sz="2000" dirty="0" err="1" smtClean="0">
                <a:solidFill>
                  <a:srgbClr val="00B050"/>
                </a:solidFill>
              </a:rPr>
              <a:t>захист</a:t>
            </a:r>
            <a:r>
              <a:rPr lang="ru-RU" sz="2000" dirty="0" smtClean="0">
                <a:solidFill>
                  <a:srgbClr val="00B050"/>
                </a:solidFill>
              </a:rPr>
              <a:t> прав </a:t>
            </a:r>
            <a:r>
              <a:rPr lang="ru-RU" sz="2000" dirty="0" err="1" smtClean="0">
                <a:solidFill>
                  <a:srgbClr val="00B050"/>
                </a:solidFill>
              </a:rPr>
              <a:t>дітей</a:t>
            </a:r>
            <a:r>
              <a:rPr lang="ru-RU" sz="2000" dirty="0" smtClean="0">
                <a:solidFill>
                  <a:srgbClr val="00B050"/>
                </a:solidFill>
              </a:rPr>
              <a:t> та </a:t>
            </a:r>
            <a:r>
              <a:rPr lang="ru-RU" sz="2000" dirty="0" err="1" smtClean="0">
                <a:solidFill>
                  <a:srgbClr val="00B050"/>
                </a:solidFill>
              </a:rPr>
              <a:t>працівників</a:t>
            </a:r>
            <a:r>
              <a:rPr lang="ru-RU" sz="2000" dirty="0" smtClean="0">
                <a:solidFill>
                  <a:srgbClr val="00B050"/>
                </a:solidFill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</a:rPr>
              <a:t>закладів</a:t>
            </a:r>
            <a:r>
              <a:rPr lang="ru-RU" sz="2000" dirty="0" smtClean="0">
                <a:solidFill>
                  <a:srgbClr val="00B050"/>
                </a:solidFill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</a:rPr>
              <a:t>освіти</a:t>
            </a:r>
            <a:r>
              <a:rPr lang="ru-RU" sz="2000" dirty="0" smtClean="0">
                <a:solidFill>
                  <a:srgbClr val="00B050"/>
                </a:solidFill>
              </a:rPr>
              <a:t>. </a:t>
            </a:r>
          </a:p>
          <a:p>
            <a:r>
              <a:rPr lang="ru-RU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Також</a:t>
            </a: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цей</a:t>
            </a: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документ вносить </a:t>
            </a:r>
            <a:r>
              <a:rPr lang="ru-RU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зміни</a:t>
            </a:r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до Кодексу </a:t>
            </a:r>
            <a:r>
              <a:rPr lang="ru-RU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України</a:t>
            </a:r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«Про </a:t>
            </a:r>
            <a:r>
              <a:rPr lang="ru-RU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адміністративні</a:t>
            </a:r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правопорушення</a:t>
            </a:r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» . </a:t>
            </a:r>
          </a:p>
          <a:p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тепер</a:t>
            </a:r>
            <a:r>
              <a:rPr lang="ru-RU" sz="2000" dirty="0" smtClean="0"/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булінг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– </a:t>
            </a:r>
            <a:r>
              <a:rPr lang="ru-RU" sz="2000" i="1" dirty="0" err="1" smtClean="0"/>
              <a:t>це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адміністративне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правопорушення</a:t>
            </a:r>
            <a:r>
              <a:rPr lang="ru-RU" sz="2000" i="1" dirty="0" smtClean="0"/>
              <a:t>, яке </a:t>
            </a:r>
            <a:r>
              <a:rPr lang="ru-RU" sz="2000" i="1" dirty="0" err="1" smtClean="0"/>
              <a:t>передбачає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несення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адміністративної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відповідальності</a:t>
            </a:r>
            <a:r>
              <a:rPr lang="ru-RU" sz="2000" i="1" dirty="0" smtClean="0"/>
              <a:t>, а </a:t>
            </a:r>
            <a:r>
              <a:rPr lang="ru-RU" sz="2000" i="1" u="sng" dirty="0" err="1" smtClean="0">
                <a:solidFill>
                  <a:srgbClr val="0070C0"/>
                </a:solidFill>
              </a:rPr>
              <a:t>приховування</a:t>
            </a:r>
            <a:r>
              <a:rPr lang="ru-RU" sz="2000" i="1" u="sng" dirty="0" smtClean="0">
                <a:solidFill>
                  <a:srgbClr val="0070C0"/>
                </a:solidFill>
              </a:rPr>
              <a:t> </a:t>
            </a:r>
            <a:r>
              <a:rPr lang="ru-RU" sz="2000" i="1" u="sng" dirty="0" err="1" smtClean="0">
                <a:solidFill>
                  <a:srgbClr val="0070C0"/>
                </a:solidFill>
              </a:rPr>
              <a:t>випадків</a:t>
            </a:r>
            <a:r>
              <a:rPr lang="ru-RU" sz="2000" i="1" u="sng" dirty="0" smtClean="0">
                <a:solidFill>
                  <a:srgbClr val="0070C0"/>
                </a:solidFill>
              </a:rPr>
              <a:t> </a:t>
            </a:r>
            <a:r>
              <a:rPr lang="ru-RU" sz="2000" i="1" dirty="0" err="1" smtClean="0"/>
              <a:t>булінгу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будь-ким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</a:t>
            </a:r>
            <a:r>
              <a:rPr lang="ru-RU" sz="2000" i="1" dirty="0" smtClean="0"/>
              <a:t> </a:t>
            </a:r>
            <a:r>
              <a:rPr lang="ru-RU" sz="2000" i="1" dirty="0" err="1" smtClean="0">
                <a:solidFill>
                  <a:srgbClr val="0070C0"/>
                </a:solidFill>
              </a:rPr>
              <a:t>працівників</a:t>
            </a:r>
            <a:r>
              <a:rPr lang="ru-RU" sz="2000" i="1" dirty="0" smtClean="0">
                <a:solidFill>
                  <a:srgbClr val="0070C0"/>
                </a:solidFill>
              </a:rPr>
              <a:t> </a:t>
            </a:r>
            <a:r>
              <a:rPr lang="ru-RU" sz="2000" i="1" dirty="0" err="1" smtClean="0">
                <a:solidFill>
                  <a:srgbClr val="0070C0"/>
                </a:solidFill>
              </a:rPr>
              <a:t>освітнього</a:t>
            </a:r>
            <a:r>
              <a:rPr lang="ru-RU" sz="2000" i="1" dirty="0" smtClean="0">
                <a:solidFill>
                  <a:srgbClr val="0070C0"/>
                </a:solidFill>
              </a:rPr>
              <a:t> закладу </a:t>
            </a:r>
            <a:r>
              <a:rPr lang="ru-RU" sz="2000" i="1" dirty="0" err="1" smtClean="0"/>
              <a:t>передбачає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накладення</a:t>
            </a:r>
            <a:r>
              <a:rPr lang="ru-RU" sz="2000" i="1" dirty="0" smtClean="0"/>
              <a:t> штрафу у </a:t>
            </a:r>
            <a:r>
              <a:rPr lang="ru-RU" sz="2000" i="1" dirty="0" err="1" smtClean="0"/>
              <a:t>розмірі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від</a:t>
            </a:r>
            <a:r>
              <a:rPr lang="ru-RU" sz="2000" i="1" dirty="0" smtClean="0"/>
              <a:t> </a:t>
            </a:r>
            <a:r>
              <a:rPr lang="ru-RU" sz="2000" i="1" u="sng" dirty="0" smtClean="0"/>
              <a:t>50 до 100 </a:t>
            </a:r>
            <a:r>
              <a:rPr lang="ru-RU" sz="2000" i="1" u="sng" dirty="0" err="1" smtClean="0"/>
              <a:t>неоподаткованих</a:t>
            </a:r>
            <a:r>
              <a:rPr lang="ru-RU" sz="2000" i="1" u="sng" dirty="0" smtClean="0"/>
              <a:t> </a:t>
            </a:r>
            <a:r>
              <a:rPr lang="ru-RU" sz="2000" i="1" u="sng" dirty="0" err="1" smtClean="0"/>
              <a:t>мінімумів</a:t>
            </a:r>
            <a:r>
              <a:rPr lang="ru-RU" sz="2000" i="1" u="sng" dirty="0" smtClean="0"/>
              <a:t> </a:t>
            </a:r>
            <a:r>
              <a:rPr lang="ru-RU" sz="2000" i="1" u="sng" dirty="0" err="1" smtClean="0"/>
              <a:t>доходів</a:t>
            </a:r>
            <a:r>
              <a:rPr lang="ru-RU" sz="2000" i="1" u="sng" dirty="0" smtClean="0"/>
              <a:t> </a:t>
            </a:r>
            <a:r>
              <a:rPr lang="ru-RU" sz="2000" i="1" u="sng" dirty="0" err="1" smtClean="0"/>
              <a:t>громадян</a:t>
            </a:r>
            <a:r>
              <a:rPr lang="ru-RU" sz="2000" i="1" u="sng" dirty="0" smtClean="0"/>
              <a:t>, </a:t>
            </a:r>
          </a:p>
          <a:p>
            <a:r>
              <a:rPr lang="ru-RU" sz="2000" i="1" dirty="0" err="1" smtClean="0"/>
              <a:t>також</a:t>
            </a:r>
            <a:r>
              <a:rPr lang="ru-RU" sz="2000" i="1" dirty="0" smtClean="0"/>
              <a:t> як </a:t>
            </a:r>
            <a:r>
              <a:rPr lang="ru-RU" sz="2000" i="1" dirty="0" err="1" smtClean="0"/>
              <a:t>міра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покарання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можливі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громадські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роботи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строком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від</a:t>
            </a:r>
            <a:r>
              <a:rPr lang="ru-RU" sz="2000" i="1" dirty="0" smtClean="0"/>
              <a:t> 20 до 40 годин.</a:t>
            </a:r>
          </a:p>
          <a:p>
            <a:r>
              <a:rPr lang="ru-RU" sz="2000" i="1" dirty="0" smtClean="0"/>
              <a:t> В </a:t>
            </a:r>
            <a:r>
              <a:rPr lang="ru-RU" sz="2000" i="1" dirty="0" err="1" smtClean="0"/>
              <a:t>разі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чинення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правопорушення</a:t>
            </a:r>
            <a:r>
              <a:rPr lang="ru-RU" sz="2000" i="1" dirty="0" smtClean="0"/>
              <a:t>, а </a:t>
            </a:r>
            <a:r>
              <a:rPr lang="ru-RU" sz="2000" i="1" dirty="0" err="1" smtClean="0"/>
              <a:t>саме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скоєння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булінгу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дитиною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чи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підлітком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який</a:t>
            </a:r>
            <a:r>
              <a:rPr lang="ru-RU" sz="2000" i="1" dirty="0" smtClean="0"/>
              <a:t> не </a:t>
            </a:r>
            <a:r>
              <a:rPr lang="ru-RU" sz="2000" i="1" dirty="0" err="1" smtClean="0"/>
              <a:t>досяг</a:t>
            </a:r>
            <a:r>
              <a:rPr lang="ru-RU" sz="2000" i="1" dirty="0" smtClean="0"/>
              <a:t> 16 </a:t>
            </a:r>
            <a:r>
              <a:rPr lang="ru-RU" sz="2000" i="1" dirty="0" err="1" smtClean="0"/>
              <a:t>років</a:t>
            </a:r>
            <a:r>
              <a:rPr lang="ru-RU" sz="2000" i="1" dirty="0" smtClean="0"/>
              <a:t>, штраф </a:t>
            </a:r>
            <a:r>
              <a:rPr lang="ru-RU" sz="2000" i="1" dirty="0" err="1" smtClean="0"/>
              <a:t>зобов’язуються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сплатити</a:t>
            </a:r>
            <a:r>
              <a:rPr lang="ru-RU" sz="2000" i="1" dirty="0" smtClean="0"/>
              <a:t> батьки </a:t>
            </a:r>
            <a:r>
              <a:rPr lang="ru-RU" sz="2000" i="1" dirty="0" err="1" smtClean="0"/>
              <a:t>дитини</a:t>
            </a:r>
            <a:endParaRPr lang="ru-RU" sz="20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Ноутбук\Desktop\slide-0.jpg"/>
          <p:cNvPicPr>
            <a:picLocks noChangeAspect="1" noChangeArrowheads="1"/>
          </p:cNvPicPr>
          <p:nvPr/>
        </p:nvPicPr>
        <p:blipFill>
          <a:blip r:embed="rId2" cstate="print"/>
          <a:srcRect l="25483" r="20719" b="31952"/>
          <a:stretch>
            <a:fillRect/>
          </a:stretch>
        </p:blipFill>
        <p:spPr bwMode="auto">
          <a:xfrm>
            <a:off x="7452320" y="5301208"/>
            <a:ext cx="1368152" cy="1296144"/>
          </a:xfrm>
          <a:prstGeom prst="rect">
            <a:avLst/>
          </a:prstGeom>
          <a:noFill/>
        </p:spPr>
      </p:pic>
      <p:pic>
        <p:nvPicPr>
          <p:cNvPr id="20481" name="Picture 1" descr="C:\Users\Ноутбук\Desktop\zvernit_uvagu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-33932"/>
            <a:ext cx="2175756" cy="16341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</a:t>
            </a:r>
            <a:r>
              <a:rPr lang="ru-RU" dirty="0" err="1" smtClean="0">
                <a:solidFill>
                  <a:srgbClr val="FF0000"/>
                </a:solidFill>
              </a:rPr>
              <a:t>булінг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не просто          </a:t>
            </a:r>
            <a:br>
              <a:rPr lang="ru-RU" dirty="0" smtClean="0"/>
            </a:br>
            <a:r>
              <a:rPr lang="ru-RU" dirty="0" smtClean="0"/>
              <a:t>                    </a:t>
            </a:r>
            <a:r>
              <a:rPr lang="ru-RU" dirty="0" err="1" smtClean="0"/>
              <a:t>сутичка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конфлікт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                                         </a:t>
            </a:r>
            <a:r>
              <a:rPr lang="ru-RU" b="1" dirty="0" err="1" smtClean="0"/>
              <a:t>Булінг</a:t>
            </a:r>
            <a:r>
              <a:rPr lang="ru-RU" b="1" dirty="0" smtClean="0"/>
              <a:t> </a:t>
            </a:r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 smtClean="0"/>
              <a:t>конфлікт</a:t>
            </a:r>
            <a:r>
              <a:rPr lang="ru-RU" b="1" dirty="0" smtClean="0"/>
              <a:t>?</a:t>
            </a:r>
            <a:endParaRPr lang="ru-RU" dirty="0" smtClean="0"/>
          </a:p>
          <a:p>
            <a:pPr>
              <a:buNone/>
            </a:pPr>
            <a:r>
              <a:rPr lang="ru-RU" u="sng" dirty="0" smtClean="0"/>
              <a:t> На </a:t>
            </a:r>
            <a:r>
              <a:rPr lang="ru-RU" u="sng" dirty="0" err="1" smtClean="0"/>
              <a:t>це</a:t>
            </a:r>
            <a:r>
              <a:rPr lang="ru-RU" u="sng" dirty="0" smtClean="0"/>
              <a:t> </a:t>
            </a:r>
            <a:r>
              <a:rPr lang="ru-RU" u="sng" dirty="0" err="1" smtClean="0"/>
              <a:t>питання</a:t>
            </a:r>
            <a:r>
              <a:rPr lang="ru-RU" u="sng" dirty="0" smtClean="0"/>
              <a:t> </a:t>
            </a:r>
            <a:r>
              <a:rPr lang="ru-RU" u="sng" dirty="0" err="1" smtClean="0"/>
              <a:t>важко</a:t>
            </a:r>
            <a:r>
              <a:rPr lang="ru-RU" u="sng" dirty="0" smtClean="0"/>
              <a:t> </a:t>
            </a:r>
            <a:r>
              <a:rPr lang="ru-RU" u="sng" dirty="0" err="1" smtClean="0"/>
              <a:t>відповісти</a:t>
            </a:r>
            <a:r>
              <a:rPr lang="ru-RU" u="sng" dirty="0" smtClean="0"/>
              <a:t>, не </a:t>
            </a:r>
            <a:r>
              <a:rPr lang="ru-RU" u="sng" dirty="0" err="1" smtClean="0"/>
              <a:t>знаючи</a:t>
            </a:r>
            <a:r>
              <a:rPr lang="ru-RU" u="sng" dirty="0" smtClean="0"/>
              <a:t> </a:t>
            </a:r>
            <a:r>
              <a:rPr lang="ru-RU" u="sng" dirty="0" err="1" smtClean="0"/>
              <a:t>ознак</a:t>
            </a:r>
            <a:r>
              <a:rPr lang="ru-RU" u="sng" dirty="0" smtClean="0"/>
              <a:t> </a:t>
            </a:r>
            <a:r>
              <a:rPr lang="ru-RU" u="sng" dirty="0" err="1" smtClean="0"/>
              <a:t>булінгу</a:t>
            </a:r>
            <a:r>
              <a:rPr lang="ru-RU" u="sng" dirty="0" smtClean="0"/>
              <a:t>.</a:t>
            </a:r>
            <a:endParaRPr lang="ru-RU" dirty="0" smtClean="0"/>
          </a:p>
          <a:p>
            <a:r>
              <a:rPr lang="ru-RU" dirty="0" smtClean="0"/>
              <a:t>1. </a:t>
            </a:r>
            <a:r>
              <a:rPr lang="ru-RU" dirty="0" err="1" smtClean="0"/>
              <a:t>Булінг</a:t>
            </a:r>
            <a:r>
              <a:rPr lang="ru-RU" dirty="0" smtClean="0"/>
              <a:t> </a:t>
            </a:r>
            <a:r>
              <a:rPr lang="ru-RU" dirty="0" err="1" smtClean="0"/>
              <a:t>супроводжується</a:t>
            </a:r>
            <a:r>
              <a:rPr lang="ru-RU" dirty="0" smtClean="0"/>
              <a:t> </a:t>
            </a:r>
            <a:r>
              <a:rPr lang="ru-RU" dirty="0" err="1" smtClean="0"/>
              <a:t>реальним</a:t>
            </a:r>
            <a:r>
              <a:rPr lang="ru-RU" dirty="0" smtClean="0"/>
              <a:t> </a:t>
            </a:r>
            <a:r>
              <a:rPr lang="ru-RU" dirty="0" err="1" smtClean="0"/>
              <a:t>фізичним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психологічним</a:t>
            </a:r>
            <a:r>
              <a:rPr lang="ru-RU" dirty="0" smtClean="0"/>
              <a:t> </a:t>
            </a:r>
            <a:r>
              <a:rPr lang="ru-RU" dirty="0" err="1" smtClean="0"/>
              <a:t>насиллям</a:t>
            </a:r>
            <a:r>
              <a:rPr lang="ru-RU" dirty="0" smtClean="0"/>
              <a:t>: жертву </a:t>
            </a:r>
            <a:r>
              <a:rPr lang="ru-RU" dirty="0" err="1" smtClean="0"/>
              <a:t>висміюють</a:t>
            </a:r>
            <a:r>
              <a:rPr lang="ru-RU" dirty="0" smtClean="0"/>
              <a:t>, </a:t>
            </a:r>
            <a:r>
              <a:rPr lang="ru-RU" dirty="0" err="1" smtClean="0"/>
              <a:t>залякують</a:t>
            </a:r>
            <a:r>
              <a:rPr lang="ru-RU" dirty="0" smtClean="0"/>
              <a:t>, </a:t>
            </a:r>
            <a:r>
              <a:rPr lang="ru-RU" dirty="0" err="1" smtClean="0"/>
              <a:t>дражнять</a:t>
            </a:r>
            <a:r>
              <a:rPr lang="ru-RU" dirty="0" smtClean="0"/>
              <a:t>, </a:t>
            </a:r>
            <a:r>
              <a:rPr lang="ru-RU" dirty="0" err="1" smtClean="0"/>
              <a:t>шантажують</a:t>
            </a:r>
            <a:r>
              <a:rPr lang="ru-RU" dirty="0" smtClean="0"/>
              <a:t>, </a:t>
            </a:r>
            <a:r>
              <a:rPr lang="ru-RU" dirty="0" err="1" smtClean="0"/>
              <a:t>б'ють</a:t>
            </a:r>
            <a:r>
              <a:rPr lang="ru-RU" dirty="0" smtClean="0"/>
              <a:t>, </a:t>
            </a:r>
            <a:r>
              <a:rPr lang="ru-RU" dirty="0" err="1" smtClean="0"/>
              <a:t>псують</a:t>
            </a:r>
            <a:r>
              <a:rPr lang="ru-RU" dirty="0" smtClean="0"/>
              <a:t> </a:t>
            </a:r>
            <a:r>
              <a:rPr lang="ru-RU" dirty="0" err="1" smtClean="0"/>
              <a:t>речі</a:t>
            </a:r>
            <a:r>
              <a:rPr lang="ru-RU" dirty="0" smtClean="0"/>
              <a:t>, </a:t>
            </a:r>
            <a:r>
              <a:rPr lang="ru-RU" dirty="0" err="1" smtClean="0"/>
              <a:t>розповсюджують</a:t>
            </a:r>
            <a:r>
              <a:rPr lang="ru-RU" dirty="0" smtClean="0"/>
              <a:t> </a:t>
            </a:r>
            <a:r>
              <a:rPr lang="ru-RU" dirty="0" err="1" smtClean="0"/>
              <a:t>плітки</a:t>
            </a:r>
            <a:r>
              <a:rPr lang="ru-RU" dirty="0" smtClean="0"/>
              <a:t>, </a:t>
            </a:r>
            <a:r>
              <a:rPr lang="ru-RU" dirty="0" err="1" smtClean="0"/>
              <a:t>бойкотують</a:t>
            </a:r>
            <a:r>
              <a:rPr lang="ru-RU" dirty="0" smtClean="0"/>
              <a:t>, </a:t>
            </a:r>
            <a:r>
              <a:rPr lang="ru-RU" dirty="0" err="1" smtClean="0"/>
              <a:t>оприлюднюють</a:t>
            </a:r>
            <a:r>
              <a:rPr lang="ru-RU" dirty="0" smtClean="0"/>
              <a:t> </a:t>
            </a:r>
            <a:r>
              <a:rPr lang="ru-RU" dirty="0" err="1" smtClean="0"/>
              <a:t>особисту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та фото в </a:t>
            </a:r>
            <a:r>
              <a:rPr lang="ru-RU" dirty="0" err="1" smtClean="0"/>
              <a:t>соціальних</a:t>
            </a:r>
            <a:r>
              <a:rPr lang="ru-RU" dirty="0" smtClean="0"/>
              <a:t> мережах.</a:t>
            </a:r>
          </a:p>
          <a:p>
            <a:r>
              <a:rPr lang="ru-RU" dirty="0" smtClean="0"/>
              <a:t>2. В </a:t>
            </a:r>
            <a:r>
              <a:rPr lang="ru-RU" dirty="0" err="1" smtClean="0"/>
              <a:t>ситуації</a:t>
            </a:r>
            <a:r>
              <a:rPr lang="ru-RU" dirty="0" smtClean="0"/>
              <a:t> </a:t>
            </a:r>
            <a:r>
              <a:rPr lang="ru-RU" dirty="0" err="1" smtClean="0"/>
              <a:t>булінгу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беруть</a:t>
            </a:r>
            <a:r>
              <a:rPr lang="ru-RU" dirty="0" smtClean="0"/>
              <a:t> участь три </a:t>
            </a:r>
            <a:r>
              <a:rPr lang="ru-RU" dirty="0" err="1" smtClean="0"/>
              <a:t>сторони</a:t>
            </a:r>
            <a:r>
              <a:rPr lang="ru-RU" dirty="0" smtClean="0"/>
              <a:t>: той,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переслідує</a:t>
            </a:r>
            <a:r>
              <a:rPr lang="ru-RU" dirty="0" smtClean="0"/>
              <a:t>, той, кого </a:t>
            </a:r>
            <a:r>
              <a:rPr lang="ru-RU" dirty="0" err="1" smtClean="0"/>
              <a:t>переслідують</a:t>
            </a:r>
            <a:r>
              <a:rPr lang="ru-RU" dirty="0" smtClean="0"/>
              <a:t> та </a:t>
            </a:r>
            <a:r>
              <a:rPr lang="ru-RU" dirty="0" err="1" smtClean="0"/>
              <a:t>ті</a:t>
            </a:r>
            <a:r>
              <a:rPr lang="ru-RU" dirty="0" smtClean="0"/>
              <a:t>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спостерігають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Булінг</a:t>
            </a:r>
            <a:r>
              <a:rPr lang="ru-RU" dirty="0" smtClean="0"/>
              <a:t> негативно </a:t>
            </a:r>
            <a:r>
              <a:rPr lang="ru-RU" dirty="0" err="1" smtClean="0"/>
              <a:t>впливає</a:t>
            </a:r>
            <a:r>
              <a:rPr lang="ru-RU" dirty="0" smtClean="0"/>
              <a:t> на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,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їхнє</a:t>
            </a:r>
            <a:r>
              <a:rPr lang="ru-RU" dirty="0" smtClean="0"/>
              <a:t> </a:t>
            </a:r>
            <a:r>
              <a:rPr lang="ru-RU" dirty="0" err="1" smtClean="0"/>
              <a:t>фізичне</a:t>
            </a:r>
            <a:r>
              <a:rPr lang="ru-RU" dirty="0" smtClean="0"/>
              <a:t> та </a:t>
            </a:r>
            <a:r>
              <a:rPr lang="ru-RU" dirty="0" err="1" smtClean="0"/>
              <a:t>психічне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4. </a:t>
            </a:r>
            <a:r>
              <a:rPr lang="ru-RU" dirty="0" err="1" smtClean="0"/>
              <a:t>Булінг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виникати</a:t>
            </a:r>
            <a:r>
              <a:rPr lang="ru-RU" dirty="0" smtClean="0"/>
              <a:t> спонтанно, коли </a:t>
            </a:r>
            <a:r>
              <a:rPr lang="ru-RU" dirty="0" err="1" smtClean="0"/>
              <a:t>несподівано</a:t>
            </a:r>
            <a:r>
              <a:rPr lang="ru-RU" dirty="0" smtClean="0"/>
              <a:t> для себе </a:t>
            </a:r>
            <a:r>
              <a:rPr lang="ru-RU" dirty="0" err="1" smtClean="0"/>
              <a:t>дитина</a:t>
            </a:r>
            <a:r>
              <a:rPr lang="ru-RU" dirty="0" smtClean="0"/>
              <a:t> </a:t>
            </a:r>
            <a:r>
              <a:rPr lang="ru-RU" dirty="0" err="1" smtClean="0"/>
              <a:t>опиняється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в </a:t>
            </a:r>
            <a:r>
              <a:rPr lang="ru-RU" dirty="0" err="1" smtClean="0"/>
              <a:t>ситуації</a:t>
            </a:r>
            <a:r>
              <a:rPr lang="ru-RU" dirty="0" smtClean="0"/>
              <a:t> </a:t>
            </a:r>
            <a:r>
              <a:rPr lang="ru-RU" dirty="0" err="1" smtClean="0"/>
              <a:t>переслідування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приєднується</a:t>
            </a:r>
            <a:r>
              <a:rPr lang="ru-RU" dirty="0" smtClean="0"/>
              <a:t> до </a:t>
            </a:r>
            <a:r>
              <a:rPr lang="ru-RU" dirty="0" err="1" smtClean="0"/>
              <a:t>переслідувача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5.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булінг</a:t>
            </a:r>
            <a:r>
              <a:rPr lang="ru-RU" dirty="0" smtClean="0"/>
              <a:t> </a:t>
            </a:r>
            <a:r>
              <a:rPr lang="ru-RU" dirty="0" err="1" smtClean="0"/>
              <a:t>відбувся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повторюватися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Ноутбук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2990850" cy="15335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Кримінальному</a:t>
            </a:r>
            <a:r>
              <a:rPr lang="ru-RU" dirty="0" smtClean="0"/>
              <a:t> </a:t>
            </a:r>
            <a:r>
              <a:rPr lang="ru-RU" dirty="0" err="1" smtClean="0"/>
              <a:t>кодексі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як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хуліганство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6600" dirty="0" smtClean="0"/>
              <a:t>               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</a:t>
            </a:r>
            <a:r>
              <a:rPr lang="ru-RU" sz="6600" dirty="0" smtClean="0"/>
              <a:t>  </a:t>
            </a:r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2019 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</a:t>
            </a:r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        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адміністративна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відповідальність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1000</Words>
  <Application>Microsoft Office PowerPoint</Application>
  <PresentationFormat>Екран (4:3)</PresentationFormat>
  <Paragraphs>174</Paragraphs>
  <Slides>26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29" baseType="lpstr">
      <vt:lpstr>Arial</vt:lpstr>
      <vt:lpstr>Calibri</vt:lpstr>
      <vt:lpstr>Тема Office</vt:lpstr>
      <vt:lpstr> “Булінг у шкільному середовищі”</vt:lpstr>
      <vt:lpstr>Термін «булінг» тісно зв’язаний з такими явищами як:</vt:lpstr>
      <vt:lpstr>Презентація PowerPoint</vt:lpstr>
      <vt:lpstr>Термін «булінг» походить від англійського дієслова «о bully».</vt:lpstr>
      <vt:lpstr>У 1993 році норвезький психолог Д. Ольвеус сформулював власне визначення терміну «булінг» саме в молодіжному середовищі.  Згодом воно стало загальноприйнятим та відомим.  </vt:lpstr>
      <vt:lpstr>За даними дослідження UNICEF Ukraine, яке було проведено у 2017 році</vt:lpstr>
      <vt:lpstr>Презентація PowerPoint</vt:lpstr>
      <vt:lpstr>                    булінг – це не просто                               сутичка чи конфлікт.</vt:lpstr>
      <vt:lpstr>                           </vt:lpstr>
      <vt:lpstr>Звернення до адміністрації  ЗЗСО № 243 за 2019-2020 н.р.</vt:lpstr>
      <vt:lpstr>Завдання</vt:lpstr>
      <vt:lpstr>Подолання агресивних проявів у міжособистісних стосунках між учнями</vt:lpstr>
      <vt:lpstr>«Обізнаність учнів 5 –Б, 5-В,6-х ,7 –В класів у проблематиці булінгу» </vt:lpstr>
      <vt:lpstr>                            Булінг (цькування) в освітньому середовищі відбувається не тільки між учнями/ученицями </vt:lpstr>
      <vt:lpstr>Презентація PowerPoint</vt:lpstr>
      <vt:lpstr>Участь у міському проєкті «Школа без булінгу, сім’я без насильства - 365», який стартував 23 вересня 2019 року </vt:lpstr>
      <vt:lpstr>Тиждень з протидії булінгу (вересень)</vt:lpstr>
      <vt:lpstr>Робота з батьками</vt:lpstr>
      <vt:lpstr>Робота учнівського самоврядування</vt:lpstr>
      <vt:lpstr>Питання булінгу розглядають під час проведення заходів  до Дня толерантності ,         Дня Гідності і Свободи</vt:lpstr>
      <vt:lpstr>Презентація PowerPoint</vt:lpstr>
      <vt:lpstr>Норматино-правовий супровід протидії булінгу </vt:lpstr>
      <vt:lpstr>Шкільна документація</vt:lpstr>
      <vt:lpstr>Презентація PowerPoint</vt:lpstr>
      <vt:lpstr>     Процедура подання  (з дотриманням конфіденційності) заяви про випадки булінгу (цькування)    </vt:lpstr>
      <vt:lpstr>Зразок заяви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Ноутбук</dc:creator>
  <cp:lastModifiedBy>User</cp:lastModifiedBy>
  <cp:revision>20</cp:revision>
  <dcterms:created xsi:type="dcterms:W3CDTF">2020-11-19T19:41:00Z</dcterms:created>
  <dcterms:modified xsi:type="dcterms:W3CDTF">2021-03-15T10:51:20Z</dcterms:modified>
</cp:coreProperties>
</file>