
<file path=[Content_Types].xml><?xml version="1.0" encoding="utf-8"?>
<Types xmlns="http://schemas.openxmlformats.org/package/2006/content-types">
  <Default Extension="png" ContentType="image/png"/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2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4" r:id="rId1"/>
  </p:sldMasterIdLst>
  <p:sldIdLst>
    <p:sldId id="256" r:id="rId2"/>
    <p:sldId id="270" r:id="rId3"/>
    <p:sldId id="271" r:id="rId4"/>
    <p:sldId id="272" r:id="rId5"/>
    <p:sldId id="258" r:id="rId6"/>
    <p:sldId id="262" r:id="rId7"/>
    <p:sldId id="261" r:id="rId8"/>
    <p:sldId id="273" r:id="rId9"/>
    <p:sldId id="274" r:id="rId10"/>
    <p:sldId id="275" r:id="rId11"/>
    <p:sldId id="27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68" r:id="rId39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presentation-creation.ru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92696"/>
            <a:ext cx="5292080" cy="1728192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C00000"/>
                </a:solidFill>
              </a:defRPr>
            </a:lvl1pPr>
            <a:lvl2pPr>
              <a:defRPr>
                <a:solidFill>
                  <a:srgbClr val="C00000"/>
                </a:solidFill>
              </a:defRPr>
            </a:lvl2pPr>
            <a:lvl3pPr>
              <a:defRPr>
                <a:solidFill>
                  <a:srgbClr val="C00000"/>
                </a:solidFill>
              </a:defRPr>
            </a:lvl3pPr>
            <a:lvl4pPr>
              <a:defRPr>
                <a:solidFill>
                  <a:srgbClr val="C00000"/>
                </a:solidFill>
              </a:defRPr>
            </a:lvl4pPr>
            <a:lvl5pPr>
              <a:defRPr>
                <a:solidFill>
                  <a:srgbClr val="C0000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6224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6153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268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693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7843" y="1"/>
            <a:ext cx="1240154" cy="6857997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573786" y="89915"/>
            <a:ext cx="3201829" cy="463550"/>
          </a:xfrm>
          <a:custGeom>
            <a:avLst/>
            <a:gdLst/>
            <a:ahLst/>
            <a:cxnLst/>
            <a:rect l="l" t="t" r="r" b="b"/>
            <a:pathLst>
              <a:path w="4269105" h="463550">
                <a:moveTo>
                  <a:pt x="4268724" y="0"/>
                </a:moveTo>
                <a:lnTo>
                  <a:pt x="0" y="0"/>
                </a:lnTo>
                <a:lnTo>
                  <a:pt x="0" y="463295"/>
                </a:lnTo>
                <a:lnTo>
                  <a:pt x="4268724" y="463295"/>
                </a:lnTo>
                <a:lnTo>
                  <a:pt x="42687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E5F5F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56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79712" y="802940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Текст 2"/>
          <p:cNvSpPr>
            <a:spLocks noGrp="1"/>
          </p:cNvSpPr>
          <p:nvPr>
            <p:ph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078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38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16016" y="1999381"/>
            <a:ext cx="4248472" cy="4525963"/>
          </a:xfrm>
        </p:spPr>
        <p:txBody>
          <a:bodyPr/>
          <a:lstStyle>
            <a:lvl1pPr>
              <a:defRPr sz="2800">
                <a:solidFill>
                  <a:srgbClr val="C00000"/>
                </a:solidFill>
              </a:defRPr>
            </a:lvl1pPr>
            <a:lvl2pPr>
              <a:defRPr sz="2400">
                <a:solidFill>
                  <a:srgbClr val="C00000"/>
                </a:solidFill>
              </a:defRPr>
            </a:lvl2pPr>
            <a:lvl3pPr>
              <a:defRPr sz="2000">
                <a:solidFill>
                  <a:srgbClr val="C00000"/>
                </a:solidFill>
              </a:defRPr>
            </a:lvl3pPr>
            <a:lvl4pPr>
              <a:defRPr sz="1800">
                <a:solidFill>
                  <a:srgbClr val="C00000"/>
                </a:solidFill>
              </a:defRPr>
            </a:lvl4pPr>
            <a:lvl5pPr>
              <a:defRPr sz="1800">
                <a:solidFill>
                  <a:srgbClr val="C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3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748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02048"/>
            <a:ext cx="4040188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502048"/>
            <a:ext cx="4041775" cy="3951288"/>
          </a:xfrm>
        </p:spPr>
        <p:txBody>
          <a:bodyPr/>
          <a:lstStyle>
            <a:lvl1pPr>
              <a:defRPr sz="2400">
                <a:solidFill>
                  <a:srgbClr val="C00000"/>
                </a:solidFill>
              </a:defRPr>
            </a:lvl1pPr>
            <a:lvl2pPr>
              <a:defRPr sz="2000">
                <a:solidFill>
                  <a:srgbClr val="C00000"/>
                </a:solidFill>
              </a:defRPr>
            </a:lvl2pPr>
            <a:lvl3pPr>
              <a:defRPr sz="1800">
                <a:solidFill>
                  <a:srgbClr val="C00000"/>
                </a:solidFill>
              </a:defRPr>
            </a:lvl3pPr>
            <a:lvl4pPr>
              <a:defRPr sz="1600">
                <a:solidFill>
                  <a:srgbClr val="C00000"/>
                </a:solidFill>
              </a:defRPr>
            </a:lvl4pPr>
            <a:lvl5pPr>
              <a:defRPr sz="1600">
                <a:solidFill>
                  <a:srgbClr val="C0000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58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4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  <a:lvl2pPr>
              <a:defRPr sz="2800">
                <a:solidFill>
                  <a:srgbClr val="C00000"/>
                </a:solidFill>
              </a:defRPr>
            </a:lvl2pPr>
            <a:lvl3pPr>
              <a:defRPr sz="2400">
                <a:solidFill>
                  <a:srgbClr val="C00000"/>
                </a:solidFill>
              </a:defRPr>
            </a:lvl3pPr>
            <a:lvl4pPr>
              <a:defRPr sz="2000">
                <a:solidFill>
                  <a:srgbClr val="C00000"/>
                </a:solidFill>
              </a:defRPr>
            </a:lvl4pPr>
            <a:lvl5pPr>
              <a:defRPr sz="2000">
                <a:solidFill>
                  <a:srgbClr val="C000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4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rgbClr val="C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s://presentation-creation.ru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75266"/>
            <a:ext cx="7092280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276872"/>
            <a:ext cx="7236296" cy="3456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00000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C00000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Рисунок 6">
            <a:hlinkClick r:id="rId18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tmp"/><Relationship Id="rId4" Type="http://schemas.openxmlformats.org/officeDocument/2006/relationships/image" Target="../media/image39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tm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uk.wikipedia.org/wiki/%D0%97%D0%B0%D0%B3%D0%B0%D0%BB%D1%8C%D0%BD%D0%B0_%D1%81%D0%B5%D1%80%D0%B5%D0%B4%D0%BD%D1%8F_%D0%BE%D1%81%D0%B2%D1%96%D1%82%D0%B0_%D0%B2_%D0%A3%D0%BA%D1%80%D0%B0%D1%97%D0%BD%D1%9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m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tmp"/><Relationship Id="rId4" Type="http://schemas.openxmlformats.org/officeDocument/2006/relationships/image" Target="../media/image52.tm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tm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tmp"/><Relationship Id="rId4" Type="http://schemas.openxmlformats.org/officeDocument/2006/relationships/image" Target="../media/image55.tm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osvita.ua/consultations/bachelor/10025/" TargetMode="External"/><Relationship Id="rId3" Type="http://schemas.openxmlformats.org/officeDocument/2006/relationships/hyperlink" Target="https://osvita.ua/consultations/bachelor/10025/?fbclid=IwAR3ntP2BTSt1T4MLwcOpY-Rx_kKtuPLKB5OPKYJCRfbAMIyOlWHY0_AtEnQ" TargetMode="External"/><Relationship Id="rId7" Type="http://schemas.openxmlformats.org/officeDocument/2006/relationships/image" Target="../media/image7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svita.ua/consultations/bachelor/10025/?fbclid=IwAR3ntP2BTSt1T4MLwcOpY-Rx_kKtuPLKB5OPKYJCRfbAMIyOlWHY0_AtEnQ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hyperlink" Target="https://mon.gov.ua/ua/npa/pro-zatverdzhennya-umov-prijomu-na-navchannya-dlya-zdobuttya-vishoyi-osviti-v-2022-roci?fbclid=IwAR0zAzf078IVS0IusDYUWv6kw-XCO5SNYhrsLTQtP9uSqLZe3F7YJt78dV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 descr="СЗШ 243 м.Києва | Facebook"/>
          <p:cNvSpPr>
            <a:spLocks noChangeAspect="1" noChangeArrowheads="1"/>
          </p:cNvSpPr>
          <p:nvPr/>
        </p:nvSpPr>
        <p:spPr bwMode="auto">
          <a:xfrm>
            <a:off x="3048000" y="3962398"/>
            <a:ext cx="1143000" cy="114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20" y="0"/>
            <a:ext cx="927431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1"/>
            <a:ext cx="1414462" cy="14906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981200" y="1517805"/>
            <a:ext cx="6400800" cy="1477328"/>
          </a:xfrm>
        </p:spPr>
        <p:txBody>
          <a:bodyPr/>
          <a:lstStyle/>
          <a:p>
            <a:pPr algn="ctr"/>
            <a:r>
              <a:rPr lang="uk-UA" sz="4800" cap="non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itka Banner" panose="02000505000000020004" pitchFamily="2" charset="0"/>
              </a:rPr>
              <a:t>Зустріч з батьками та учнями 11-х класів </a:t>
            </a:r>
            <a:endParaRPr lang="uk-UA" sz="4800" cap="none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itka Banner" panose="02000505000000020004" pitchFamily="2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077" y="270166"/>
            <a:ext cx="2400300" cy="4800600"/>
          </a:xfrm>
          <a:prstGeom prst="rect">
            <a:avLst/>
          </a:prstGeom>
        </p:spPr>
      </p:pic>
      <p:pic>
        <p:nvPicPr>
          <p:cNvPr id="1026" name="Picture 2" descr="ЗНО 2022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656" y="4512938"/>
            <a:ext cx="4088911" cy="23000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3144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7620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2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3911" y="938335"/>
            <a:ext cx="6542723" cy="240931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>
              <a:spcBef>
                <a:spcPts val="79"/>
              </a:spcBef>
              <a:tabLst>
                <a:tab pos="932974" algn="l"/>
                <a:tab pos="1863566" algn="l"/>
                <a:tab pos="2118360" algn="l"/>
                <a:tab pos="2679859" algn="l"/>
                <a:tab pos="3879056" algn="l"/>
                <a:tab pos="4516755" algn="l"/>
                <a:tab pos="5243513" algn="l"/>
              </a:tabLst>
            </a:pPr>
            <a:r>
              <a:rPr sz="1500" spc="-4" dirty="0">
                <a:solidFill>
                  <a:srgbClr val="404040"/>
                </a:solidFill>
              </a:rPr>
              <a:t>Тестові	зошити	</a:t>
            </a:r>
            <a:r>
              <a:rPr sz="1500" dirty="0">
                <a:solidFill>
                  <a:srgbClr val="404040"/>
                </a:solidFill>
              </a:rPr>
              <a:t>з	усіх	</a:t>
            </a:r>
            <a:r>
              <a:rPr sz="1500" spc="-4" dirty="0">
                <a:solidFill>
                  <a:srgbClr val="404040"/>
                </a:solidFill>
              </a:rPr>
              <a:t>предметів	ЗНО,	</a:t>
            </a:r>
            <a:r>
              <a:rPr sz="1500" spc="-4" dirty="0">
                <a:solidFill>
                  <a:srgbClr val="EC5F73"/>
                </a:solidFill>
              </a:rPr>
              <a:t>окрім	математики</a:t>
            </a:r>
            <a:endParaRPr sz="15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1186434" cy="514349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27632" y="2943226"/>
            <a:ext cx="7147560" cy="831056"/>
          </a:xfrm>
          <a:custGeom>
            <a:avLst/>
            <a:gdLst/>
            <a:ahLst/>
            <a:cxnLst/>
            <a:rect l="l" t="t" r="r" b="b"/>
            <a:pathLst>
              <a:path w="9530080" h="1108075">
                <a:moveTo>
                  <a:pt x="9529572" y="0"/>
                </a:moveTo>
                <a:lnTo>
                  <a:pt x="0" y="0"/>
                </a:lnTo>
                <a:lnTo>
                  <a:pt x="0" y="1107948"/>
                </a:lnTo>
                <a:lnTo>
                  <a:pt x="9529572" y="1107948"/>
                </a:lnTo>
                <a:lnTo>
                  <a:pt x="9529572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1828800" y="1272874"/>
            <a:ext cx="7227570" cy="218575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spcBef>
                <a:spcPts val="79"/>
              </a:spcBef>
            </a:pPr>
            <a:r>
              <a:rPr sz="1500" spc="-4" dirty="0">
                <a:solidFill>
                  <a:srgbClr val="EC5F73"/>
                </a:solidFill>
                <a:latin typeface="Arial Black"/>
                <a:cs typeface="Arial Black"/>
              </a:rPr>
              <a:t>(завдання</a:t>
            </a: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EC5F73"/>
                </a:solidFill>
                <a:latin typeface="Arial Black"/>
                <a:cs typeface="Arial Black"/>
              </a:rPr>
              <a:t>рівня</a:t>
            </a: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EC5F73"/>
                </a:solidFill>
                <a:latin typeface="Arial Black"/>
                <a:cs typeface="Arial Black"/>
              </a:rPr>
              <a:t>стандарту,</a:t>
            </a: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містять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у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собі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завдання,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які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59E90"/>
                </a:solidFill>
                <a:latin typeface="Arial Black"/>
                <a:cs typeface="Arial Black"/>
              </a:rPr>
              <a:t>дозволяють</a:t>
            </a:r>
            <a:r>
              <a:rPr sz="1500" spc="495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(за</a:t>
            </a:r>
            <a:r>
              <a:rPr sz="1500" spc="49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умови</a:t>
            </a:r>
            <a:r>
              <a:rPr sz="1500" spc="49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їх</a:t>
            </a:r>
            <a:r>
              <a:rPr sz="1500" spc="50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виконання</a:t>
            </a:r>
            <a:r>
              <a:rPr sz="1500" spc="49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та</a:t>
            </a:r>
            <a:r>
              <a:rPr sz="1500" spc="50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подолання</a:t>
            </a:r>
            <a:r>
              <a:rPr sz="1500" spc="49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порогу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склав /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не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склав) </a:t>
            </a:r>
            <a:r>
              <a:rPr sz="1500" spc="-4" dirty="0">
                <a:solidFill>
                  <a:srgbClr val="359E90"/>
                </a:solidFill>
                <a:latin typeface="Arial Black"/>
                <a:cs typeface="Arial Black"/>
              </a:rPr>
              <a:t>отримати </a:t>
            </a:r>
            <a:r>
              <a:rPr sz="1500" dirty="0">
                <a:solidFill>
                  <a:srgbClr val="359E90"/>
                </a:solidFill>
                <a:latin typeface="Arial Black"/>
                <a:cs typeface="Arial Black"/>
              </a:rPr>
              <a:t>результат </a:t>
            </a:r>
            <a:r>
              <a:rPr sz="1500" spc="-4" dirty="0">
                <a:solidFill>
                  <a:srgbClr val="359E90"/>
                </a:solidFill>
                <a:latin typeface="Arial Black"/>
                <a:cs typeface="Arial Black"/>
              </a:rPr>
              <a:t>ЗНО </a:t>
            </a:r>
            <a:r>
              <a:rPr sz="1500" dirty="0">
                <a:solidFill>
                  <a:srgbClr val="359E90"/>
                </a:solidFill>
                <a:latin typeface="Arial Black"/>
                <a:cs typeface="Arial Black"/>
              </a:rPr>
              <a:t>за шкалою </a:t>
            </a:r>
            <a:r>
              <a:rPr sz="1500" spc="-4" dirty="0">
                <a:solidFill>
                  <a:srgbClr val="359E90"/>
                </a:solidFill>
                <a:latin typeface="Arial Black"/>
                <a:cs typeface="Arial Black"/>
              </a:rPr>
              <a:t>100-200 </a:t>
            </a:r>
            <a:r>
              <a:rPr sz="1500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59E90"/>
                </a:solidFill>
                <a:latin typeface="Arial Black"/>
                <a:cs typeface="Arial Black"/>
              </a:rPr>
              <a:t>балів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,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отже,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надають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можливість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вступати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4" dirty="0">
                <a:solidFill>
                  <a:srgbClr val="404040"/>
                </a:solidFill>
                <a:latin typeface="Arial Black"/>
                <a:cs typeface="Arial Black"/>
              </a:rPr>
              <a:t>до</a:t>
            </a:r>
            <a:r>
              <a:rPr sz="1500" spc="8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закладів</a:t>
            </a:r>
            <a:r>
              <a:rPr sz="1500" spc="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вищої 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освіти.</a:t>
            </a:r>
            <a:endParaRPr sz="1500" dirty="0">
              <a:latin typeface="Arial Black"/>
              <a:cs typeface="Arial Black"/>
            </a:endParaRPr>
          </a:p>
          <a:p>
            <a:pPr>
              <a:spcBef>
                <a:spcPts val="4"/>
              </a:spcBef>
            </a:pPr>
            <a:endParaRPr sz="1688" dirty="0">
              <a:latin typeface="Arial Black"/>
              <a:cs typeface="Arial Black"/>
            </a:endParaRPr>
          </a:p>
          <a:p>
            <a:pPr marL="155734" marR="53816" indent="685800" algn="just"/>
            <a:r>
              <a:rPr sz="1650" spc="-8" dirty="0">
                <a:solidFill>
                  <a:srgbClr val="404040"/>
                </a:solidFill>
                <a:latin typeface="Arial Black"/>
                <a:cs typeface="Arial Black"/>
              </a:rPr>
              <a:t>Радимо</a:t>
            </a:r>
            <a:r>
              <a:rPr sz="1650" spc="-4" dirty="0">
                <a:solidFill>
                  <a:srgbClr val="404040"/>
                </a:solidFill>
                <a:latin typeface="Arial Black"/>
                <a:cs typeface="Arial Black"/>
              </a:rPr>
              <a:t> під</a:t>
            </a:r>
            <a:r>
              <a:rPr sz="165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650" spc="-8" dirty="0">
                <a:solidFill>
                  <a:srgbClr val="404040"/>
                </a:solidFill>
                <a:latin typeface="Arial Black"/>
                <a:cs typeface="Arial Black"/>
              </a:rPr>
              <a:t>час</a:t>
            </a:r>
            <a:r>
              <a:rPr sz="1650" spc="-4" dirty="0">
                <a:solidFill>
                  <a:srgbClr val="404040"/>
                </a:solidFill>
                <a:latin typeface="Arial Black"/>
                <a:cs typeface="Arial Black"/>
              </a:rPr>
              <a:t> проходження</a:t>
            </a:r>
            <a:r>
              <a:rPr sz="1650" dirty="0">
                <a:solidFill>
                  <a:srgbClr val="404040"/>
                </a:solidFill>
                <a:latin typeface="Arial Black"/>
                <a:cs typeface="Arial Black"/>
              </a:rPr>
              <a:t> ЗНО</a:t>
            </a:r>
            <a:r>
              <a:rPr sz="1650" spc="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404040"/>
                </a:solidFill>
                <a:latin typeface="Arial Black"/>
                <a:cs typeface="Arial Black"/>
              </a:rPr>
              <a:t>намагатися </a:t>
            </a:r>
            <a:r>
              <a:rPr sz="165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404040"/>
                </a:solidFill>
                <a:latin typeface="Arial Black"/>
                <a:cs typeface="Arial Black"/>
              </a:rPr>
              <a:t>виконати</a:t>
            </a:r>
            <a:r>
              <a:rPr sz="165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404040"/>
                </a:solidFill>
                <a:latin typeface="Arial Black"/>
                <a:cs typeface="Arial Black"/>
              </a:rPr>
              <a:t>якомога</a:t>
            </a:r>
            <a:r>
              <a:rPr sz="165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404040"/>
                </a:solidFill>
                <a:latin typeface="Arial Black"/>
                <a:cs typeface="Arial Black"/>
              </a:rPr>
              <a:t>більше</a:t>
            </a:r>
            <a:r>
              <a:rPr sz="165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650" spc="-8" dirty="0">
                <a:solidFill>
                  <a:srgbClr val="404040"/>
                </a:solidFill>
                <a:latin typeface="Arial Black"/>
                <a:cs typeface="Arial Black"/>
              </a:rPr>
              <a:t>завдань</a:t>
            </a:r>
            <a:r>
              <a:rPr sz="1650" spc="-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650" spc="-8" dirty="0">
                <a:solidFill>
                  <a:srgbClr val="7E7E7E"/>
                </a:solidFill>
                <a:latin typeface="Arial Black"/>
                <a:cs typeface="Arial Black"/>
              </a:rPr>
              <a:t>(краще</a:t>
            </a:r>
            <a:r>
              <a:rPr sz="1650" spc="-4" dirty="0">
                <a:solidFill>
                  <a:srgbClr val="7E7E7E"/>
                </a:solidFill>
                <a:latin typeface="Arial Black"/>
                <a:cs typeface="Arial Black"/>
              </a:rPr>
              <a:t> усі)</a:t>
            </a:r>
            <a:r>
              <a:rPr sz="165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7E7E7E"/>
                </a:solidFill>
                <a:latin typeface="Arial Black"/>
                <a:cs typeface="Arial Black"/>
              </a:rPr>
              <a:t>–</a:t>
            </a:r>
            <a:r>
              <a:rPr sz="1650" spc="54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7E7E7E"/>
                </a:solidFill>
                <a:latin typeface="Arial Black"/>
                <a:cs typeface="Arial Black"/>
              </a:rPr>
              <a:t>навіть </a:t>
            </a:r>
            <a:r>
              <a:rPr sz="165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7E7E7E"/>
                </a:solidFill>
                <a:latin typeface="Arial Black"/>
                <a:cs typeface="Arial Black"/>
              </a:rPr>
              <a:t>якщо</a:t>
            </a:r>
            <a:r>
              <a:rPr sz="165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7E7E7E"/>
                </a:solidFill>
                <a:latin typeface="Arial Black"/>
                <a:cs typeface="Arial Black"/>
              </a:rPr>
              <a:t>предмет обрано</a:t>
            </a:r>
            <a:r>
              <a:rPr sz="1650" spc="-8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7E7E7E"/>
                </a:solidFill>
                <a:latin typeface="Arial Black"/>
                <a:cs typeface="Arial Black"/>
              </a:rPr>
              <a:t>лише</a:t>
            </a:r>
            <a:r>
              <a:rPr sz="165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7E7E7E"/>
                </a:solidFill>
                <a:latin typeface="Arial Black"/>
                <a:cs typeface="Arial Black"/>
              </a:rPr>
              <a:t>для</a:t>
            </a:r>
            <a:r>
              <a:rPr sz="165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650" spc="-8" dirty="0">
                <a:solidFill>
                  <a:srgbClr val="7E7E7E"/>
                </a:solidFill>
                <a:latin typeface="Arial Black"/>
                <a:cs typeface="Arial Black"/>
              </a:rPr>
              <a:t>проходження</a:t>
            </a:r>
            <a:r>
              <a:rPr sz="1650" spc="2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650" spc="-4" dirty="0">
                <a:solidFill>
                  <a:srgbClr val="7E7E7E"/>
                </a:solidFill>
                <a:latin typeface="Arial Black"/>
                <a:cs typeface="Arial Black"/>
              </a:rPr>
              <a:t>ДПА!</a:t>
            </a:r>
            <a:endParaRPr sz="1650" dirty="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131364" y="3982115"/>
            <a:ext cx="1333976" cy="1919288"/>
            <a:chOff x="3694176" y="4227571"/>
            <a:chExt cx="1778635" cy="255905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4176" y="4227571"/>
              <a:ext cx="1778507" cy="25587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6472" y="4317492"/>
              <a:ext cx="1618488" cy="238353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3664410" y="4351209"/>
            <a:ext cx="1465421" cy="963930"/>
            <a:chOff x="5519928" y="4803647"/>
            <a:chExt cx="1953895" cy="128524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9928" y="4803647"/>
              <a:ext cx="1953768" cy="128473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03748" y="4879847"/>
              <a:ext cx="1790700" cy="1136904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5310614" y="4160672"/>
            <a:ext cx="2015490" cy="1217295"/>
            <a:chOff x="7604759" y="4489703"/>
            <a:chExt cx="2687320" cy="1623060"/>
          </a:xfrm>
        </p:grpSpPr>
        <p:sp>
          <p:nvSpPr>
            <p:cNvPr id="14" name="object 14"/>
            <p:cNvSpPr/>
            <p:nvPr/>
          </p:nvSpPr>
          <p:spPr>
            <a:xfrm>
              <a:off x="7604759" y="5166359"/>
              <a:ext cx="944880" cy="688975"/>
            </a:xfrm>
            <a:custGeom>
              <a:avLst/>
              <a:gdLst/>
              <a:ahLst/>
              <a:cxnLst/>
              <a:rect l="l" t="t" r="r" b="b"/>
              <a:pathLst>
                <a:path w="944879" h="688975">
                  <a:moveTo>
                    <a:pt x="600456" y="0"/>
                  </a:moveTo>
                  <a:lnTo>
                    <a:pt x="600456" y="172211"/>
                  </a:lnTo>
                  <a:lnTo>
                    <a:pt x="0" y="172211"/>
                  </a:lnTo>
                  <a:lnTo>
                    <a:pt x="0" y="516635"/>
                  </a:lnTo>
                  <a:lnTo>
                    <a:pt x="600456" y="516635"/>
                  </a:lnTo>
                  <a:lnTo>
                    <a:pt x="600456" y="688847"/>
                  </a:lnTo>
                  <a:lnTo>
                    <a:pt x="944880" y="344423"/>
                  </a:lnTo>
                  <a:lnTo>
                    <a:pt x="600456" y="0"/>
                  </a:lnTo>
                  <a:close/>
                </a:path>
              </a:pathLst>
            </a:custGeom>
            <a:solidFill>
              <a:srgbClr val="EB5F7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49639" y="4489703"/>
              <a:ext cx="1741931" cy="16230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5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268697" y="-1374234"/>
            <a:ext cx="8568325" cy="462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219200" y="152400"/>
            <a:ext cx="75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країнська мова,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країнська мова і література</a:t>
            </a:r>
            <a:r>
              <a:rPr lang="uk-UA" sz="3200" b="1" dirty="0" smtClean="0">
                <a:solidFill>
                  <a:srgbClr val="C00000"/>
                </a:solidFill>
              </a:rPr>
              <a:t>.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ДПА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762000" y="3042562"/>
            <a:ext cx="7848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</a:t>
            </a:r>
            <a:r>
              <a:rPr lang="uk-UA" alt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Українського центру оцінювання якості освіти </a:t>
            </a:r>
            <a:r>
              <a:rPr lang="uk-UA" alt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від </a:t>
            </a:r>
            <a:r>
              <a:rPr lang="uk-UA" alt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01.11.2021  </a:t>
            </a:r>
            <a:r>
              <a:rPr lang="uk-UA" alt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№ </a:t>
            </a:r>
            <a:r>
              <a:rPr lang="uk-UA" alt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151 «Про затвердження Загальних характеристик сертифікаційних робіт зовнішнього незалежного оцінювання 2022 року»</a:t>
            </a:r>
            <a:endParaRPr lang="uk-UA" altLang="ru-RU" sz="24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37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кутник 12"/>
          <p:cNvSpPr/>
          <p:nvPr/>
        </p:nvSpPr>
        <p:spPr>
          <a:xfrm>
            <a:off x="107083" y="5029199"/>
            <a:ext cx="4464577" cy="1752600"/>
          </a:xfrm>
          <a:prstGeom prst="rect">
            <a:avLst/>
          </a:prstGeom>
          <a:solidFill>
            <a:schemeClr val="bg2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chemeClr val="bg1"/>
              </a:solidFill>
            </a:endParaRPr>
          </a:p>
        </p:txBody>
      </p:sp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134529" y="-873645"/>
            <a:ext cx="8529748" cy="34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Фрагмент е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7" y="1852124"/>
            <a:ext cx="4458133" cy="3100873"/>
          </a:xfrm>
          <a:prstGeom prst="rect">
            <a:avLst/>
          </a:prstGeom>
        </p:spPr>
      </p:pic>
      <p:pic>
        <p:nvPicPr>
          <p:cNvPr id="8" name="Рисунок 7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675" y="1849882"/>
            <a:ext cx="4267200" cy="3105355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8307375" y="2362200"/>
            <a:ext cx="379425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8600" y="5562600"/>
            <a:ext cx="4572000" cy="761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закритої форми – </a:t>
            </a:r>
            <a:r>
              <a:rPr lang="uk-UA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  <a:p>
            <a:pPr algn="l"/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розгорнутою відповіддю – </a:t>
            </a:r>
            <a:r>
              <a:rPr lang="uk-UA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l"/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виконання – </a:t>
            </a:r>
            <a:r>
              <a:rPr lang="uk-UA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 хв</a:t>
            </a:r>
            <a:endParaRPr lang="uk-UA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- </a:t>
            </a:r>
            <a:r>
              <a:rPr lang="uk-UA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 + ЗНО_УМ</a:t>
            </a:r>
          </a:p>
          <a:p>
            <a:pPr algn="l"/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693177" y="5638802"/>
            <a:ext cx="4763200" cy="761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закритої форми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uk-UA" sz="17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літератури – </a:t>
            </a:r>
            <a:r>
              <a:rPr lang="uk-UA" sz="1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мови - </a:t>
            </a:r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  <a:p>
            <a:pPr algn="l"/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короткою відповіддю з мови - </a:t>
            </a:r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l"/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розгорнутою відповіддю – </a:t>
            </a:r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l"/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виконання – </a:t>
            </a:r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хв</a:t>
            </a:r>
            <a:endParaRPr lang="uk-UA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17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- </a:t>
            </a:r>
            <a:r>
              <a:rPr lang="uk-UA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 + ЗНО_УМ + ЗНО_УМЛ</a:t>
            </a:r>
          </a:p>
          <a:p>
            <a:pPr algn="l"/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1779689" y="502780"/>
            <a:ext cx="5826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і література. Особливості ДПА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200" dirty="0">
              <a:solidFill>
                <a:srgbClr val="C00000"/>
              </a:solidFill>
            </a:endParaRPr>
          </a:p>
        </p:txBody>
      </p:sp>
      <p:sp>
        <p:nvSpPr>
          <p:cNvPr id="10" name="Прямокутник 9"/>
          <p:cNvSpPr/>
          <p:nvPr/>
        </p:nvSpPr>
        <p:spPr>
          <a:xfrm rot="16200000">
            <a:off x="3314700" y="2139960"/>
            <a:ext cx="381001" cy="304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uk-UA" sz="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кутник 15"/>
          <p:cNvSpPr/>
          <p:nvPr/>
        </p:nvSpPr>
        <p:spPr>
          <a:xfrm rot="16200000">
            <a:off x="7823247" y="2110498"/>
            <a:ext cx="381001" cy="3048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uk-UA" sz="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Кнопка дії: настроювана 1">
            <a:hlinkClick r:id="" action="ppaction://noaction" highlightClick="1"/>
          </p:cNvPr>
          <p:cNvSpPr/>
          <p:nvPr/>
        </p:nvSpPr>
        <p:spPr>
          <a:xfrm>
            <a:off x="4679675" y="5029199"/>
            <a:ext cx="4267200" cy="1750929"/>
          </a:xfrm>
          <a:prstGeom prst="actionButtonBlank">
            <a:avLst/>
          </a:prstGeom>
          <a:solidFill>
            <a:schemeClr val="bg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закритої форми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літератури –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мови -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короткою відповіддю з мови -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з розгорнутою відповіддю –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виконання –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хв</a:t>
            </a:r>
          </a:p>
          <a:p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- 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ДПА + ЗНО_УМ + ЗНО_УМЛ</a:t>
            </a:r>
          </a:p>
        </p:txBody>
      </p:sp>
    </p:spTree>
    <p:extLst>
      <p:ext uri="{BB962C8B-B14F-4D97-AF65-F5344CB8AC3E}">
        <p14:creationId xmlns:p14="http://schemas.microsoft.com/office/powerpoint/2010/main" val="137399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круглений прямокутник 5"/>
          <p:cNvSpPr/>
          <p:nvPr/>
        </p:nvSpPr>
        <p:spPr>
          <a:xfrm>
            <a:off x="403191" y="3682254"/>
            <a:ext cx="8537770" cy="3021264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4" name="AutoShape 2" descr="http://testportal.gov.ua/wp-content/uploads/2020/09/UM_UML_struktura-711x400.png"/>
          <p:cNvSpPr>
            <a:spLocks noChangeAspect="1" noChangeArrowheads="1"/>
          </p:cNvSpPr>
          <p:nvPr/>
        </p:nvSpPr>
        <p:spPr bwMode="auto">
          <a:xfrm>
            <a:off x="143608" y="130419"/>
            <a:ext cx="281354" cy="2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endParaRPr lang="uk-UA" sz="1662" dirty="0"/>
          </a:p>
        </p:txBody>
      </p:sp>
      <p:sp>
        <p:nvSpPr>
          <p:cNvPr id="3" name="Прямокутник 2"/>
          <p:cNvSpPr/>
          <p:nvPr/>
        </p:nvSpPr>
        <p:spPr>
          <a:xfrm>
            <a:off x="1893447" y="1813164"/>
            <a:ext cx="49002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сертифікаційних робіт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211456" y="-869765"/>
            <a:ext cx="8214393" cy="341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Фрагмент екрана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671" y="3780766"/>
            <a:ext cx="8430358" cy="2922752"/>
          </a:xfrm>
          <a:prstGeom prst="rect">
            <a:avLst/>
          </a:prstGeom>
        </p:spPr>
      </p:pic>
      <p:pic>
        <p:nvPicPr>
          <p:cNvPr id="12" name="Рисунок 11" descr="Фрагмент екрана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15" y="2044076"/>
            <a:ext cx="726397" cy="704385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2085167" y="3026681"/>
            <a:ext cx="2873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країнська мова (150 хв)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2085167" y="2320787"/>
            <a:ext cx="42116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країнська мова і література (210 хв)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15" y="2788419"/>
            <a:ext cx="740095" cy="795326"/>
          </a:xfrm>
          <a:prstGeom prst="rect">
            <a:avLst/>
          </a:prstGeom>
        </p:spPr>
      </p:pic>
      <p:sp>
        <p:nvSpPr>
          <p:cNvPr id="13" name="Прямокутник 12"/>
          <p:cNvSpPr/>
          <p:nvPr/>
        </p:nvSpPr>
        <p:spPr>
          <a:xfrm>
            <a:off x="1871676" y="411774"/>
            <a:ext cx="5826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і література. Особливості ДПА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</a:t>
            </a: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2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126387" y="-794477"/>
            <a:ext cx="8119806" cy="322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8"/>
          <p:cNvSpPr/>
          <p:nvPr/>
        </p:nvSpPr>
        <p:spPr>
          <a:xfrm>
            <a:off x="76200" y="1524000"/>
            <a:ext cx="4628656" cy="126103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uk-UA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 сертифікаційної роботи визначатиметься ПРОГРАМОЮ ЗНО з української мови і літератури, затвердженою наказом Міністерства освіти і науки України  від 26.06.2018 № 696</a:t>
            </a:r>
            <a:endParaRPr lang="uk-UA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Місце для вмісту 3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0515" t="10110" r="12426" b="6147"/>
          <a:stretch/>
        </p:blipFill>
        <p:spPr>
          <a:xfrm>
            <a:off x="76200" y="2809841"/>
            <a:ext cx="4628656" cy="3994327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0" name="Округлений прямокутник 9"/>
          <p:cNvSpPr/>
          <p:nvPr/>
        </p:nvSpPr>
        <p:spPr>
          <a:xfrm>
            <a:off x="4878879" y="1524000"/>
            <a:ext cx="4231008" cy="16764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 прийому на навчання для здобуття вищої освіти в 2022 році визначено перелік конкурсних предметів ЗНО</a:t>
            </a: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326" r="1"/>
          <a:stretch/>
        </p:blipFill>
        <p:spPr>
          <a:xfrm>
            <a:off x="4856018" y="3429000"/>
            <a:ext cx="4189445" cy="3264998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12" name="Прямокутник 11"/>
          <p:cNvSpPr/>
          <p:nvPr/>
        </p:nvSpPr>
        <p:spPr>
          <a:xfrm>
            <a:off x="1791368" y="432030"/>
            <a:ext cx="5826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і література. Особливості ДПА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90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33">
            <a:off x="1006639" y="-777473"/>
            <a:ext cx="8752674" cy="320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я 8"/>
          <p:cNvGraphicFramePr>
            <a:graphicFrameLocks noGrp="1"/>
          </p:cNvGraphicFramePr>
          <p:nvPr>
            <p:extLst/>
          </p:nvPr>
        </p:nvGraphicFramePr>
        <p:xfrm>
          <a:off x="457200" y="1985553"/>
          <a:ext cx="8305799" cy="4643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5330">
                  <a:extLst>
                    <a:ext uri="{9D8B030D-6E8A-4147-A177-3AD203B41FA5}">
                      <a16:colId xmlns="" xmlns:a16="http://schemas.microsoft.com/office/drawing/2014/main" val="1704411227"/>
                    </a:ext>
                  </a:extLst>
                </a:gridCol>
                <a:gridCol w="1516138">
                  <a:extLst>
                    <a:ext uri="{9D8B030D-6E8A-4147-A177-3AD203B41FA5}">
                      <a16:colId xmlns="" xmlns:a16="http://schemas.microsoft.com/office/drawing/2014/main" val="3976603877"/>
                    </a:ext>
                  </a:extLst>
                </a:gridCol>
                <a:gridCol w="1516138">
                  <a:extLst>
                    <a:ext uri="{9D8B030D-6E8A-4147-A177-3AD203B41FA5}">
                      <a16:colId xmlns="" xmlns:a16="http://schemas.microsoft.com/office/drawing/2014/main" val="2239900525"/>
                    </a:ext>
                  </a:extLst>
                </a:gridCol>
                <a:gridCol w="1516138">
                  <a:extLst>
                    <a:ext uri="{9D8B030D-6E8A-4147-A177-3AD203B41FA5}">
                      <a16:colId xmlns="" xmlns:a16="http://schemas.microsoft.com/office/drawing/2014/main" val="1777389822"/>
                    </a:ext>
                  </a:extLst>
                </a:gridCol>
                <a:gridCol w="1582055">
                  <a:extLst>
                    <a:ext uri="{9D8B030D-6E8A-4147-A177-3AD203B41FA5}">
                      <a16:colId xmlns="" xmlns:a16="http://schemas.microsoft.com/office/drawing/2014/main" val="4255738509"/>
                    </a:ext>
                  </a:extLst>
                </a:gridCol>
              </a:tblGrid>
              <a:tr h="943425">
                <a:tc rowSpan="2"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5521297"/>
                  </a:ext>
                </a:extLst>
              </a:tr>
              <a:tr h="1603926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мова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література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Українська мова і література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12926103"/>
                  </a:ext>
                </a:extLst>
              </a:tr>
              <a:tr h="1048248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uk-UA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відведений на виконання (хв)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9473120"/>
                  </a:ext>
                </a:extLst>
              </a:tr>
              <a:tr h="1048248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завдань ЗНО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15225709"/>
                  </a:ext>
                </a:extLst>
              </a:tr>
            </a:tbl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1816732" y="439220"/>
            <a:ext cx="5826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Українська мова, українська мова і література. Особливості ДПА</a:t>
            </a:r>
            <a:r>
              <a:rPr lang="en-US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0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898359" y="-1012872"/>
            <a:ext cx="9272700" cy="41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 5"/>
          <p:cNvSpPr/>
          <p:nvPr/>
        </p:nvSpPr>
        <p:spPr>
          <a:xfrm>
            <a:off x="1752600" y="381000"/>
            <a:ext cx="605467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046135" y="3276600"/>
            <a:ext cx="746760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Українського центру оцінювання якості освіти від 01.11.2021  № 151 «Про затвердження Загальних характеристик сертифікаційних робіт зовнішнього незалежного оцінювання 2022 року</a:t>
            </a:r>
            <a:r>
              <a:rPr lang="uk-UA" altLang="ru-RU" sz="2400" b="1" kern="0" dirty="0" smtClean="0">
                <a:solidFill>
                  <a:srgbClr val="002060"/>
                </a:solidFill>
                <a:latin typeface="Times New Roman" panose="02020603050405020304" pitchFamily="18" charset="0"/>
              </a:rPr>
              <a:t>»</a:t>
            </a:r>
          </a:p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defRPr/>
            </a:pPr>
            <a:endParaRPr lang="uk-UA" altLang="ru-RU" sz="24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defRPr/>
            </a:pPr>
            <a:endParaRPr lang="uk-UA" altLang="ru-RU" sz="2400" b="1" kern="0" dirty="0" smtClean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defRPr/>
            </a:pPr>
            <a:endParaRPr lang="uk-UA" altLang="ru-RU" sz="2400" b="1" kern="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748357" y="-615682"/>
            <a:ext cx="7316042" cy="328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круглений прямокутник 7"/>
          <p:cNvSpPr/>
          <p:nvPr/>
        </p:nvSpPr>
        <p:spPr>
          <a:xfrm>
            <a:off x="747207" y="2286000"/>
            <a:ext cx="7734840" cy="391040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/>
              <a:t>    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освіти, яким результат ЗНО з математики  буде зараховано як результат ДПА (за шкалою 1-12 балів), залежно від рівня, на якому вони цей предмет вивчали:</a:t>
            </a:r>
          </a:p>
          <a:p>
            <a:pPr marL="285750" indent="-285750" algn="just"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</a:t>
            </a:r>
          </a:p>
          <a:p>
            <a:pPr marL="285750" indent="-285750" algn="just">
              <a:buFontTx/>
              <a:buChar char="-"/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атематика (завдання рівня стандарту)</a:t>
            </a:r>
            <a:endParaRPr lang="uk-UA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2220058" y="548977"/>
            <a:ext cx="52475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</a:p>
          <a:p>
            <a:pPr algn="ctr"/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7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01176" y="-664238"/>
            <a:ext cx="8434505" cy="276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Місце для вмісту 11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226035" y="1676400"/>
          <a:ext cx="8721841" cy="5181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422479">
                  <a:extLst>
                    <a:ext uri="{9D8B030D-6E8A-4147-A177-3AD203B41FA5}">
                      <a16:colId xmlns="" xmlns:a16="http://schemas.microsoft.com/office/drawing/2014/main" val="1963500223"/>
                    </a:ext>
                  </a:extLst>
                </a:gridCol>
                <a:gridCol w="3203924">
                  <a:extLst>
                    <a:ext uri="{9D8B030D-6E8A-4147-A177-3AD203B41FA5}">
                      <a16:colId xmlns="" xmlns:a16="http://schemas.microsoft.com/office/drawing/2014/main" val="3408579343"/>
                    </a:ext>
                  </a:extLst>
                </a:gridCol>
                <a:gridCol w="3095438">
                  <a:extLst>
                    <a:ext uri="{9D8B030D-6E8A-4147-A177-3AD203B41FA5}">
                      <a16:colId xmlns="" xmlns:a16="http://schemas.microsoft.com/office/drawing/2014/main" val="2374830860"/>
                    </a:ext>
                  </a:extLst>
                </a:gridCol>
              </a:tblGrid>
              <a:tr h="1028359"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(завдання рівня стандарту) </a:t>
                      </a:r>
                    </a:p>
                    <a:p>
                      <a:pPr algn="ctr"/>
                      <a:r>
                        <a:rPr lang="uk-UA" sz="16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отримує результат ДПА </a:t>
                      </a:r>
                    </a:p>
                    <a:p>
                      <a:pPr algn="ctr"/>
                      <a:r>
                        <a:rPr lang="uk-UA" sz="16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математики (1-12 балів)</a:t>
                      </a:r>
                    </a:p>
                    <a:p>
                      <a:pPr algn="ctr"/>
                      <a:r>
                        <a:rPr lang="uk-UA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рівень стандарту</a:t>
                      </a:r>
                      <a:endParaRPr lang="uk-UA" sz="16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</a:t>
                      </a:r>
                    </a:p>
                    <a:p>
                      <a:pPr algn="ctr"/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отримує результат ДПА</a:t>
                      </a:r>
                    </a:p>
                    <a:p>
                      <a:pPr algn="ctr"/>
                      <a:r>
                        <a:rPr lang="uk-UA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 математики (1-12 балів)</a:t>
                      </a:r>
                    </a:p>
                    <a:p>
                      <a:pPr algn="ctr"/>
                      <a:r>
                        <a:rPr lang="uk-UA" sz="16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профільний рівень</a:t>
                      </a:r>
                      <a:endParaRPr lang="uk-UA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7317517"/>
                  </a:ext>
                </a:extLst>
              </a:tr>
              <a:tr h="79330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Зошит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 математики (завдання рівня стандарту)</a:t>
                      </a:r>
                      <a:endParaRPr lang="uk-UA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Зошит з математики</a:t>
                      </a:r>
                    </a:p>
                  </a:txBody>
                  <a:tcPr anchor="ctr">
                    <a:solidFill>
                      <a:srgbClr val="92D050">
                        <a:alpha val="24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7365331"/>
                  </a:ext>
                </a:extLst>
              </a:tr>
              <a:tr h="3173222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планує вступати 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</a:t>
                      </a:r>
                      <a:r>
                        <a:rPr lang="uk-UA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закладу вищої освіти, для вступу до якого потрібно складати математику</a:t>
                      </a:r>
                    </a:p>
                    <a:p>
                      <a:pPr algn="l"/>
                      <a:endParaRPr lang="uk-UA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uk-UA" sz="16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uk-UA" sz="1600" b="1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складає тест</a:t>
                      </a:r>
                      <a:r>
                        <a:rPr lang="uk-UA" sz="16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що містить завдання, спрямовані на оцінювання базових компетентностей з математики </a:t>
                      </a:r>
                    </a:p>
                    <a:p>
                      <a:pPr algn="ctr"/>
                      <a:endParaRPr lang="uk-UA" sz="16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(ДПА 1-12 балів)</a:t>
                      </a:r>
                      <a:endParaRPr lang="uk-UA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uk-UA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планує</a:t>
                      </a:r>
                      <a:r>
                        <a:rPr lang="uk-UA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вступати до закладу вищої освіти,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вступу до якого потрібно складати математику </a:t>
                      </a:r>
                    </a:p>
                    <a:p>
                      <a:pPr algn="l"/>
                      <a:endParaRPr lang="uk-UA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uk-UA" sz="16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uk-UA" sz="16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складає тест, 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 містить завдання спрямовані на оцінювання базових компетентностей з математики, а також завдання поглибленого рівня </a:t>
                      </a:r>
                    </a:p>
                    <a:p>
                      <a:pPr algn="ctr"/>
                      <a:endParaRPr lang="uk-UA" sz="16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(ДПА 1-12 балів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 100-200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uk-UA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незалежно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</a:t>
                      </a:r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ід того планує або не планує вступати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 закладу вищої освіти, для вступу до якого потрібно складати математику</a:t>
                      </a:r>
                    </a:p>
                    <a:p>
                      <a:pPr algn="l"/>
                      <a:endParaRPr lang="uk-UA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складає тест</a:t>
                      </a:r>
                      <a:r>
                        <a:rPr lang="uk-UA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що містить завдання, спрямовані на оцінювання базових компетентностей з математики, а також завдання поглибленого рівня</a:t>
                      </a:r>
                    </a:p>
                    <a:p>
                      <a:pPr algn="ctr"/>
                      <a:r>
                        <a:rPr lang="uk-UA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(ДПА 1-12 балів</a:t>
                      </a:r>
                      <a:r>
                        <a:rPr lang="en-US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 100-200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uk-UA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uk-UA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92D050">
                        <a:alpha val="24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4936508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3048000" y="750061"/>
            <a:ext cx="2622880" cy="59878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uk-UA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круглений прямокутник 8"/>
          <p:cNvSpPr/>
          <p:nvPr/>
        </p:nvSpPr>
        <p:spPr>
          <a:xfrm>
            <a:off x="314991" y="1167966"/>
            <a:ext cx="8514017" cy="427641"/>
          </a:xfrm>
          <a:prstGeom prst="roundRect">
            <a:avLst/>
          </a:prstGeom>
          <a:solidFill>
            <a:schemeClr val="tx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здобувачка повної загальної середньої освіти, який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цього року вивчав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вивчала математику</a:t>
            </a:r>
            <a:endParaRPr lang="uk-UA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605741" y="69463"/>
            <a:ext cx="3962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3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655700" y="2267312"/>
            <a:ext cx="4531995" cy="50359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685800">
              <a:lnSpc>
                <a:spcPct val="107000"/>
              </a:lnSpc>
              <a:spcBef>
                <a:spcPts val="75"/>
              </a:spcBef>
              <a:tabLst>
                <a:tab pos="1736408" algn="l"/>
                <a:tab pos="2041684" algn="l"/>
                <a:tab pos="3301365" algn="l"/>
                <a:tab pos="3506153" algn="l"/>
              </a:tabLst>
            </a:pP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Де</a:t>
            </a:r>
            <a:r>
              <a:rPr sz="1500" spc="-8" dirty="0">
                <a:solidFill>
                  <a:srgbClr val="EC5F73"/>
                </a:solidFill>
                <a:latin typeface="Arial Black"/>
                <a:cs typeface="Arial Black"/>
              </a:rPr>
              <a:t>р</a:t>
            </a: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ж</a:t>
            </a:r>
            <a:r>
              <a:rPr sz="1500" spc="-8" dirty="0">
                <a:solidFill>
                  <a:srgbClr val="EC5F73"/>
                </a:solidFill>
                <a:latin typeface="Arial Black"/>
                <a:cs typeface="Arial Black"/>
              </a:rPr>
              <a:t>а</a:t>
            </a:r>
            <a:r>
              <a:rPr sz="1500" spc="-4" dirty="0">
                <a:solidFill>
                  <a:srgbClr val="EC5F73"/>
                </a:solidFill>
                <a:latin typeface="Arial Black"/>
                <a:cs typeface="Arial Black"/>
              </a:rPr>
              <a:t>вн</a:t>
            </a: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а	п</a:t>
            </a:r>
            <a:r>
              <a:rPr sz="1500" spc="-11" dirty="0">
                <a:solidFill>
                  <a:srgbClr val="EC5F73"/>
                </a:solidFill>
                <a:latin typeface="Arial Black"/>
                <a:cs typeface="Arial Black"/>
              </a:rPr>
              <a:t>і</a:t>
            </a:r>
            <a:r>
              <a:rPr sz="1500" spc="-4" dirty="0">
                <a:solidFill>
                  <a:srgbClr val="EC5F73"/>
                </a:solidFill>
                <a:latin typeface="Arial Black"/>
                <a:cs typeface="Arial Black"/>
              </a:rPr>
              <a:t>дсумк</a:t>
            </a:r>
            <a:r>
              <a:rPr sz="1500" spc="-11" dirty="0">
                <a:solidFill>
                  <a:srgbClr val="EC5F73"/>
                </a:solidFill>
                <a:latin typeface="Arial Black"/>
                <a:cs typeface="Arial Black"/>
              </a:rPr>
              <a:t>о</a:t>
            </a:r>
            <a:r>
              <a:rPr sz="1500" spc="-4" dirty="0">
                <a:solidFill>
                  <a:srgbClr val="EC5F73"/>
                </a:solidFill>
                <a:latin typeface="Arial Black"/>
                <a:cs typeface="Arial Black"/>
              </a:rPr>
              <a:t>в</a:t>
            </a: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а		ат</a:t>
            </a:r>
            <a:r>
              <a:rPr sz="1500" spc="-8" dirty="0">
                <a:solidFill>
                  <a:srgbClr val="EC5F73"/>
                </a:solidFill>
                <a:latin typeface="Arial Black"/>
                <a:cs typeface="Arial Black"/>
              </a:rPr>
              <a:t>е</a:t>
            </a: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ст</a:t>
            </a:r>
            <a:r>
              <a:rPr sz="1500" spc="-8" dirty="0">
                <a:solidFill>
                  <a:srgbClr val="EC5F73"/>
                </a:solidFill>
                <a:latin typeface="Arial Black"/>
                <a:cs typeface="Arial Black"/>
              </a:rPr>
              <a:t>а</a:t>
            </a: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ція 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відповідності	результатів	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навчання</a:t>
            </a:r>
            <a:endParaRPr sz="15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81899" y="2267312"/>
            <a:ext cx="3403759" cy="50359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34779">
              <a:lnSpc>
                <a:spcPct val="107000"/>
              </a:lnSpc>
              <a:spcBef>
                <a:spcPts val="75"/>
              </a:spcBef>
              <a:tabLst>
                <a:tab pos="1004888" algn="l"/>
                <a:tab pos="1349216" algn="l"/>
                <a:tab pos="1495425" algn="l"/>
                <a:tab pos="2332196" algn="l"/>
                <a:tab pos="2469356" algn="l"/>
              </a:tabLst>
            </a:pPr>
            <a:r>
              <a:rPr sz="1500" spc="-11" dirty="0">
                <a:solidFill>
                  <a:srgbClr val="EC5F73"/>
                </a:solidFill>
                <a:latin typeface="Arial Black"/>
                <a:cs typeface="Arial Black"/>
              </a:rPr>
              <a:t>(Д</a:t>
            </a: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П</a:t>
            </a:r>
            <a:r>
              <a:rPr sz="1500" spc="-11" dirty="0">
                <a:solidFill>
                  <a:srgbClr val="EC5F73"/>
                </a:solidFill>
                <a:latin typeface="Arial Black"/>
                <a:cs typeface="Arial Black"/>
              </a:rPr>
              <a:t>А</a:t>
            </a:r>
            <a:r>
              <a:rPr sz="1500" dirty="0">
                <a:solidFill>
                  <a:srgbClr val="EC5F73"/>
                </a:solidFill>
                <a:latin typeface="Arial Black"/>
                <a:cs typeface="Arial Black"/>
              </a:rPr>
              <a:t>)	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–	</a:t>
            </a:r>
            <a:r>
              <a:rPr sz="1500" spc="-11" dirty="0">
                <a:solidFill>
                  <a:srgbClr val="7E7E7E"/>
                </a:solidFill>
                <a:latin typeface="Arial Black"/>
                <a:cs typeface="Arial Black"/>
              </a:rPr>
              <a:t>ф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о</a:t>
            </a:r>
            <a:r>
              <a:rPr sz="1500" spc="-8" dirty="0">
                <a:solidFill>
                  <a:srgbClr val="7E7E7E"/>
                </a:solidFill>
                <a:latin typeface="Arial Black"/>
                <a:cs typeface="Arial Black"/>
              </a:rPr>
              <a:t>р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м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а	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контролю  здо</a:t>
            </a:r>
            <a:r>
              <a:rPr sz="1500" spc="-8" dirty="0">
                <a:solidFill>
                  <a:srgbClr val="7E7E7E"/>
                </a:solidFill>
                <a:latin typeface="Arial Black"/>
                <a:cs typeface="Arial Black"/>
              </a:rPr>
              <a:t>б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у</a:t>
            </a:r>
            <a:r>
              <a:rPr sz="1500" spc="-8" dirty="0">
                <a:solidFill>
                  <a:srgbClr val="7E7E7E"/>
                </a:solidFill>
                <a:latin typeface="Arial Black"/>
                <a:cs typeface="Arial Black"/>
              </a:rPr>
              <a:t>в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ач</a:t>
            </a:r>
            <a:r>
              <a:rPr sz="1500" spc="-8" dirty="0">
                <a:solidFill>
                  <a:srgbClr val="7E7E7E"/>
                </a:solidFill>
                <a:latin typeface="Arial Black"/>
                <a:cs typeface="Arial Black"/>
              </a:rPr>
              <a:t>і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в		о</a:t>
            </a:r>
            <a:r>
              <a:rPr sz="1500" spc="-8" dirty="0">
                <a:solidFill>
                  <a:srgbClr val="7E7E7E"/>
                </a:solidFill>
                <a:latin typeface="Arial Black"/>
                <a:cs typeface="Arial Black"/>
              </a:rPr>
              <a:t>св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іти		</a:t>
            </a:r>
            <a:r>
              <a:rPr sz="1500" spc="-8" dirty="0">
                <a:solidFill>
                  <a:srgbClr val="7E7E7E"/>
                </a:solidFill>
                <a:latin typeface="Arial Black"/>
                <a:cs typeface="Arial Black"/>
              </a:rPr>
              <a:t>в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им</a:t>
            </a:r>
            <a:r>
              <a:rPr sz="1500" spc="-15" dirty="0">
                <a:solidFill>
                  <a:srgbClr val="7E7E7E"/>
                </a:solidFill>
                <a:latin typeface="Arial Black"/>
                <a:cs typeface="Arial Black"/>
              </a:rPr>
              <a:t>о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гам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700" y="2756762"/>
            <a:ext cx="8029575" cy="1850346"/>
          </a:xfrm>
          <a:prstGeom prst="rect">
            <a:avLst/>
          </a:prstGeom>
        </p:spPr>
        <p:txBody>
          <a:bodyPr vert="horz" wrap="square" lIns="0" tIns="25241" rIns="0" bIns="0" rtlCol="0">
            <a:spAutoFit/>
          </a:bodyPr>
          <a:lstStyle/>
          <a:p>
            <a:pPr marL="9525">
              <a:spcBef>
                <a:spcPts val="199"/>
              </a:spcBef>
              <a:tabLst>
                <a:tab pos="1305401" algn="l"/>
                <a:tab pos="3708559" algn="l"/>
                <a:tab pos="4885849" algn="l"/>
                <a:tab pos="5648325" algn="l"/>
                <a:tab pos="6007418" algn="l"/>
                <a:tab pos="7513796" algn="l"/>
              </a:tabLst>
            </a:pPr>
            <a:r>
              <a:rPr sz="1500" b="1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дер</a:t>
            </a:r>
            <a:r>
              <a:rPr sz="1500" b="1" spc="-8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ж</a:t>
            </a: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авн</a:t>
            </a:r>
            <a:r>
              <a:rPr sz="1500" b="1" spc="-1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и</a:t>
            </a: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х	стан</a:t>
            </a:r>
            <a:r>
              <a:rPr sz="1500" b="1" spc="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д</a:t>
            </a: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артів</a:t>
            </a:r>
            <a:r>
              <a:rPr sz="1500" b="1" spc="248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1500" b="1" u="heavy" spc="-4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з</a:t>
            </a:r>
            <a:r>
              <a:rPr sz="1500" b="1" u="heavy" spc="-8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а</a:t>
            </a:r>
            <a:r>
              <a:rPr sz="1500" b="1" u="heavy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гал</a:t>
            </a:r>
            <a:r>
              <a:rPr sz="1500" b="1" u="heavy" spc="-8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ь</a:t>
            </a:r>
            <a:r>
              <a:rPr sz="1500" b="1" u="heavy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ної	с</a:t>
            </a:r>
            <a:r>
              <a:rPr sz="1500" b="1" u="heavy" spc="-8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е</a:t>
            </a:r>
            <a:r>
              <a:rPr sz="1500" b="1" u="heavy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р</a:t>
            </a:r>
            <a:r>
              <a:rPr sz="1500" b="1" u="heavy" spc="-8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е</a:t>
            </a:r>
            <a:r>
              <a:rPr sz="1500" b="1" u="heavy" spc="-4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дн</a:t>
            </a:r>
            <a:r>
              <a:rPr sz="1500" b="1" u="heavy" spc="4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ь</a:t>
            </a:r>
            <a:r>
              <a:rPr sz="1500" b="1" u="heavy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ої	ос</a:t>
            </a:r>
            <a:r>
              <a:rPr sz="1500" b="1" u="heavy" spc="-8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в</a:t>
            </a:r>
            <a:r>
              <a:rPr sz="1500" b="1" u="heavy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і</a:t>
            </a:r>
            <a:r>
              <a:rPr sz="1500" b="1" u="heavy" spc="-11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т</a:t>
            </a:r>
            <a:r>
              <a:rPr sz="1500" b="1" u="heavy" dirty="0">
                <a:solidFill>
                  <a:schemeClr val="tx1">
                    <a:lumMod val="75000"/>
                    <a:lumOff val="25000"/>
                  </a:schemeClr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2"/>
              </a:rPr>
              <a:t>и</a:t>
            </a: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	</a:t>
            </a:r>
            <a:r>
              <a:rPr sz="1500" b="1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н</a:t>
            </a: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а	</a:t>
            </a:r>
            <a:r>
              <a:rPr sz="1500" b="1" spc="-8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в</a:t>
            </a: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і</a:t>
            </a:r>
            <a:r>
              <a:rPr sz="1500" b="1" spc="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д</a:t>
            </a: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п</a:t>
            </a:r>
            <a:r>
              <a:rPr sz="1500" b="1" spc="-8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ов</a:t>
            </a: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ідн</a:t>
            </a:r>
            <a:r>
              <a:rPr sz="1500" b="1" spc="-8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о</a:t>
            </a:r>
            <a:r>
              <a:rPr sz="1500" b="1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м</a:t>
            </a: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у	</a:t>
            </a:r>
            <a:r>
              <a:rPr sz="1500" b="1" spc="-15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р</a:t>
            </a:r>
            <a:r>
              <a:rPr sz="1500" b="1" spc="-8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і</a:t>
            </a:r>
            <a:r>
              <a:rPr sz="1500" b="1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в</a:t>
            </a:r>
            <a:r>
              <a:rPr sz="1500" b="1" spc="-1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н</a:t>
            </a:r>
            <a:r>
              <a:rPr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і</a:t>
            </a:r>
          </a:p>
          <a:p>
            <a:pPr marL="9525">
              <a:spcBef>
                <a:spcPts val="124"/>
              </a:spcBef>
            </a:pPr>
            <a:r>
              <a:rPr sz="1500" b="1" spc="-4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/>
                <a:cs typeface="Arial Black"/>
              </a:rPr>
              <a:t>освіти.</a:t>
            </a:r>
            <a:endParaRPr sz="1500" b="1" dirty="0">
              <a:solidFill>
                <a:schemeClr val="tx1">
                  <a:lumMod val="75000"/>
                  <a:lumOff val="25000"/>
                </a:schemeClr>
              </a:solidFill>
              <a:latin typeface="Arial Black"/>
              <a:cs typeface="Arial Black"/>
            </a:endParaRPr>
          </a:p>
          <a:p>
            <a:pPr marL="9525" marR="3810" indent="685800" algn="just">
              <a:lnSpc>
                <a:spcPct val="107000"/>
              </a:lnSpc>
              <a:spcBef>
                <a:spcPts val="904"/>
              </a:spcBef>
            </a:pP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ДПА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у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формі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ЗНО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проходять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особи,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які</a:t>
            </a:r>
            <a:r>
              <a:rPr sz="1500" spc="49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завершують</a:t>
            </a:r>
            <a:r>
              <a:rPr sz="1500" spc="491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здобуття 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A3838"/>
                </a:solidFill>
                <a:latin typeface="Arial Black"/>
                <a:cs typeface="Arial Black"/>
              </a:rPr>
              <a:t>повної</a:t>
            </a:r>
            <a:r>
              <a:rPr sz="1500" spc="495" dirty="0">
                <a:solidFill>
                  <a:srgbClr val="3A38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3A3838"/>
                </a:solidFill>
                <a:latin typeface="Arial Black"/>
                <a:cs typeface="Arial Black"/>
              </a:rPr>
              <a:t>загальної</a:t>
            </a:r>
            <a:r>
              <a:rPr sz="1500" spc="503" dirty="0">
                <a:solidFill>
                  <a:srgbClr val="3A3838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A3838"/>
                </a:solidFill>
                <a:latin typeface="Arial Black"/>
                <a:cs typeface="Arial Black"/>
              </a:rPr>
              <a:t>середньої</a:t>
            </a:r>
            <a:r>
              <a:rPr sz="1500" spc="495" dirty="0">
                <a:solidFill>
                  <a:srgbClr val="3A3838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A3838"/>
                </a:solidFill>
                <a:latin typeface="Arial Black"/>
                <a:cs typeface="Arial Black"/>
              </a:rPr>
              <a:t>освіти</a:t>
            </a:r>
            <a:r>
              <a:rPr sz="1500" spc="495" dirty="0">
                <a:solidFill>
                  <a:srgbClr val="3A38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3A3838"/>
                </a:solidFill>
                <a:latin typeface="Arial Black"/>
                <a:cs typeface="Arial Black"/>
              </a:rPr>
              <a:t>в</a:t>
            </a:r>
            <a:r>
              <a:rPr sz="1500" spc="503" dirty="0">
                <a:solidFill>
                  <a:srgbClr val="3A3838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A3838"/>
                </a:solidFill>
                <a:latin typeface="Arial Black"/>
                <a:cs typeface="Arial Black"/>
              </a:rPr>
              <a:t>11-12</a:t>
            </a:r>
            <a:r>
              <a:rPr sz="1500" spc="990" dirty="0">
                <a:solidFill>
                  <a:srgbClr val="3A3838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A3838"/>
                </a:solidFill>
                <a:latin typeface="Arial Black"/>
                <a:cs typeface="Arial Black"/>
              </a:rPr>
              <a:t>класі,</a:t>
            </a:r>
            <a:r>
              <a:rPr sz="1500" spc="990" dirty="0">
                <a:solidFill>
                  <a:srgbClr val="3A3838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а  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також 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здобувають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професійну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(професійно-технічну)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освіту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 та</a:t>
            </a:r>
            <a:r>
              <a:rPr sz="1500" spc="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освітньо </a:t>
            </a:r>
            <a:r>
              <a:rPr sz="1500" spc="-491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кваліфікаційний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8" dirty="0">
                <a:solidFill>
                  <a:srgbClr val="404040"/>
                </a:solidFill>
                <a:latin typeface="Arial Black"/>
                <a:cs typeface="Arial Black"/>
              </a:rPr>
              <a:t>рівень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404040"/>
                </a:solidFill>
                <a:latin typeface="Arial Black"/>
                <a:cs typeface="Arial Black"/>
              </a:rPr>
              <a:t>молодшого</a:t>
            </a:r>
            <a:r>
              <a:rPr sz="1500" spc="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404040"/>
                </a:solidFill>
                <a:latin typeface="Arial Black"/>
                <a:cs typeface="Arial Black"/>
              </a:rPr>
              <a:t>спеціаліста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,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крім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осіб,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які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раніше 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здобули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повну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загальну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 середню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освіту</a:t>
            </a:r>
            <a:r>
              <a:rPr sz="1425" dirty="0">
                <a:solidFill>
                  <a:srgbClr val="7E7E7E"/>
                </a:solidFill>
                <a:latin typeface="Arial Black"/>
                <a:cs typeface="Arial Black"/>
              </a:rPr>
              <a:t>.</a:t>
            </a:r>
            <a:endParaRPr sz="1425"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021965" y="803329"/>
            <a:ext cx="6331459" cy="692017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764" rIns="0" bIns="0" rtlCol="0" anchor="b">
            <a:spAutoFit/>
          </a:bodyPr>
          <a:lstStyle/>
          <a:p>
            <a:pPr marL="68104">
              <a:spcBef>
                <a:spcPts val="116"/>
              </a:spcBef>
            </a:pPr>
            <a:r>
              <a:rPr sz="4400" spc="-4" dirty="0">
                <a:solidFill>
                  <a:srgbClr val="7E7E7E"/>
                </a:solidFill>
              </a:rPr>
              <a:t>ЩО</a:t>
            </a:r>
            <a:r>
              <a:rPr sz="4400" spc="-30" dirty="0">
                <a:solidFill>
                  <a:srgbClr val="7E7E7E"/>
                </a:solidFill>
              </a:rPr>
              <a:t> </a:t>
            </a:r>
            <a:r>
              <a:rPr sz="4400" spc="-4" dirty="0">
                <a:solidFill>
                  <a:srgbClr val="7E7E7E"/>
                </a:solidFill>
              </a:rPr>
              <a:t>ТАКЕ</a:t>
            </a:r>
            <a:r>
              <a:rPr sz="4400" spc="-15" dirty="0">
                <a:solidFill>
                  <a:srgbClr val="7E7E7E"/>
                </a:solidFill>
              </a:rPr>
              <a:t> </a:t>
            </a:r>
            <a:r>
              <a:rPr sz="4400" spc="-4" dirty="0">
                <a:solidFill>
                  <a:srgbClr val="7E7E7E"/>
                </a:solidFill>
              </a:rPr>
              <a:t>ДПА?</a:t>
            </a:r>
            <a:endParaRPr sz="4400" dirty="0"/>
          </a:p>
        </p:txBody>
      </p:sp>
      <p:grpSp>
        <p:nvGrpSpPr>
          <p:cNvPr id="8" name="object 8"/>
          <p:cNvGrpSpPr/>
          <p:nvPr/>
        </p:nvGrpSpPr>
        <p:grpSpPr>
          <a:xfrm>
            <a:off x="4876800" y="4876800"/>
            <a:ext cx="1907858" cy="1271111"/>
            <a:chOff x="8932164" y="4992636"/>
            <a:chExt cx="2543810" cy="169481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95460" y="5148072"/>
              <a:ext cx="1197876" cy="153924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71660" y="5227294"/>
              <a:ext cx="1050036" cy="137782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404348" y="5227320"/>
              <a:ext cx="1071372" cy="10713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932164" y="4992636"/>
              <a:ext cx="1199400" cy="153771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08364" y="5071859"/>
              <a:ext cx="1051559" cy="1376299"/>
            </a:xfrm>
            <a:prstGeom prst="rect">
              <a:avLst/>
            </a:prstGeom>
          </p:spPr>
        </p:pic>
      </p:grpSp>
      <p:pic>
        <p:nvPicPr>
          <p:cNvPr id="2" name="object 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882128" y="161725"/>
            <a:ext cx="1143000" cy="139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02273" y="-688962"/>
            <a:ext cx="7830864" cy="2656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1.bp.blogspot.com/-jOoVpdaUrP4/XhLzGkbAJPI/AAAAAAAAHLE/BGWGCkFiKLUq9oF4SBL30GmHNpMl_OIMwCLcBGAsYHQ/s1600/zno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20575"/>
            <a:ext cx="3784690" cy="195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1.bp.blogspot.com/-SJsBHk7R95E/XhLzLStV4mI/AAAAAAAAHLI/EQMmeQpalO8tyRR0qgvlprJRoGIViXtngCLcBGAsYHQ/s1600/znopro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367" y="2773508"/>
            <a:ext cx="3699131" cy="187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 10"/>
          <p:cNvSpPr/>
          <p:nvPr/>
        </p:nvSpPr>
        <p:spPr>
          <a:xfrm>
            <a:off x="1527785" y="1365238"/>
            <a:ext cx="6656097" cy="6057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варіанти сертифікаційних робіт</a:t>
            </a:r>
          </a:p>
          <a:p>
            <a:pPr algn="ctr"/>
            <a:endParaRPr lang="uk-UA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492769" y="1910278"/>
            <a:ext cx="3940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Математика</a:t>
            </a:r>
          </a:p>
          <a:p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(завдання рівня стандарту)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6126480" y="1999317"/>
            <a:ext cx="20574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8280049" y="2965501"/>
            <a:ext cx="322556" cy="2445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67860" y="4950894"/>
            <a:ext cx="3848639" cy="164849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1600" b="1" i="1" u="sng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стандарту та профільного рівня</a:t>
            </a:r>
          </a:p>
          <a:p>
            <a:r>
              <a:rPr lang="uk-UA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Тестовий зошит налічуватиме </a:t>
            </a:r>
          </a:p>
          <a:p>
            <a:r>
              <a:rPr lang="uk-UA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завдання </a:t>
            </a:r>
          </a:p>
          <a:p>
            <a:r>
              <a:rPr lang="uk-UA" sz="1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 виконання – </a:t>
            </a:r>
            <a:r>
              <a:rPr lang="uk-UA" sz="16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 хвилин</a:t>
            </a:r>
            <a:endParaRPr lang="uk-UA" sz="16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кутник 13"/>
          <p:cNvSpPr/>
          <p:nvPr/>
        </p:nvSpPr>
        <p:spPr>
          <a:xfrm>
            <a:off x="2441580" y="217855"/>
            <a:ext cx="46450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dirty="0">
              <a:solidFill>
                <a:srgbClr val="C00000"/>
              </a:solidFill>
            </a:endParaRPr>
          </a:p>
        </p:txBody>
      </p:sp>
      <p:sp>
        <p:nvSpPr>
          <p:cNvPr id="15" name="Прямокутник 14"/>
          <p:cNvSpPr/>
          <p:nvPr/>
        </p:nvSpPr>
        <p:spPr>
          <a:xfrm rot="16200000">
            <a:off x="3314700" y="2811609"/>
            <a:ext cx="381001" cy="30480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uk-UA" sz="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кутник 18"/>
          <p:cNvSpPr/>
          <p:nvPr/>
        </p:nvSpPr>
        <p:spPr>
          <a:xfrm rot="16200000">
            <a:off x="7795921" y="2784079"/>
            <a:ext cx="381001" cy="3339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uk-UA" sz="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 rot="16200000">
            <a:off x="2362200" y="3841568"/>
            <a:ext cx="107769" cy="19703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uk-UA" sz="5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</a:t>
            </a:r>
            <a:endParaRPr lang="uk-UA" sz="5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testportal.gov.ua/wp-content/uploads/2021/11/Novyj-rysunok-1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05" y="2618164"/>
            <a:ext cx="4570744" cy="40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estportal.gov.ua/wp-content/uploads/2021/11/Novyj-rysunok-11-1024x71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042" y="2618164"/>
            <a:ext cx="4199940" cy="40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32167" y="-634992"/>
            <a:ext cx="7595839" cy="27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77882" y="1182262"/>
            <a:ext cx="6019800" cy="761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сертифікаційних робіт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224078" y="2713631"/>
            <a:ext cx="5091122" cy="59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344094" y="2051846"/>
            <a:ext cx="5410200" cy="59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905000" y="297472"/>
            <a:ext cx="5849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71351" y="1995986"/>
            <a:ext cx="6337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(завдання рівня стандарту)</a:t>
            </a:r>
            <a:endParaRPr lang="uk-UA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8" y="2696866"/>
            <a:ext cx="4328159" cy="40514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528" y="2696866"/>
            <a:ext cx="4545100" cy="405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3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32167" y="-634992"/>
            <a:ext cx="7595839" cy="27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777882" y="1182262"/>
            <a:ext cx="6019800" cy="7619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сертифікаційних робіт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224078" y="2713631"/>
            <a:ext cx="5091122" cy="59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2344094" y="2051846"/>
            <a:ext cx="5410200" cy="591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1905000" y="297472"/>
            <a:ext cx="58492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</a:p>
          <a:p>
            <a:pPr algn="ctr"/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b="1" dirty="0">
              <a:solidFill>
                <a:srgbClr val="C00000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2767779"/>
            <a:ext cx="5031579" cy="405320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31510"/>
            <a:ext cx="3826805" cy="501342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62327" y="1933217"/>
            <a:ext cx="26005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</a:t>
            </a:r>
            <a:endParaRPr lang="uk-UA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2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635442" y="-529274"/>
            <a:ext cx="7582106" cy="247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Фрагмент е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"/>
          <a:stretch/>
        </p:blipFill>
        <p:spPr>
          <a:xfrm>
            <a:off x="3200399" y="1923329"/>
            <a:ext cx="2916549" cy="4552863"/>
          </a:xfrm>
          <a:prstGeom prst="rect">
            <a:avLst/>
          </a:prstGeom>
        </p:spPr>
      </p:pic>
      <p:pic>
        <p:nvPicPr>
          <p:cNvPr id="9" name="Рисунок 8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28" y="1903940"/>
            <a:ext cx="2858370" cy="4537319"/>
          </a:xfrm>
          <a:prstGeom prst="rect">
            <a:avLst/>
          </a:prstGeom>
        </p:spPr>
      </p:pic>
      <p:sp>
        <p:nvSpPr>
          <p:cNvPr id="10" name="Прямокутник 9"/>
          <p:cNvSpPr/>
          <p:nvPr/>
        </p:nvSpPr>
        <p:spPr>
          <a:xfrm>
            <a:off x="1752599" y="1178345"/>
            <a:ext cx="5638801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Довідкові матеріали</a:t>
            </a:r>
            <a:endParaRPr lang="uk-UA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" y="1895026"/>
            <a:ext cx="3006113" cy="4537319"/>
          </a:xfrm>
          <a:prstGeom prst="rect">
            <a:avLst/>
          </a:prstGeom>
        </p:spPr>
      </p:pic>
      <p:sp>
        <p:nvSpPr>
          <p:cNvPr id="12" name="Прямокутник 11"/>
          <p:cNvSpPr/>
          <p:nvPr/>
        </p:nvSpPr>
        <p:spPr>
          <a:xfrm>
            <a:off x="2514600" y="252825"/>
            <a:ext cx="39624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6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0139">
            <a:off x="1299156" y="-640274"/>
            <a:ext cx="8058471" cy="28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круглений прямокутник 8"/>
          <p:cNvSpPr/>
          <p:nvPr/>
        </p:nvSpPr>
        <p:spPr>
          <a:xfrm>
            <a:off x="23950" y="1524000"/>
            <a:ext cx="4680906" cy="1052533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</a:t>
            </a:r>
            <a:r>
              <a:rPr lang="uk-UA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 сертифікаційної роботи визначатиметься новою ПРОГРАМОЮ ЗНО з математики, затвердженою Міністерством освіти і науки України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14.12.2019 № 1513</a:t>
            </a:r>
            <a:endParaRPr lang="uk-UA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Фрагмент екран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r="1416" b="48947"/>
          <a:stretch/>
        </p:blipFill>
        <p:spPr>
          <a:xfrm>
            <a:off x="23950" y="2603974"/>
            <a:ext cx="4680906" cy="1392109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12" name="Округлений прямокутник 11"/>
          <p:cNvSpPr/>
          <p:nvPr/>
        </p:nvSpPr>
        <p:spPr>
          <a:xfrm>
            <a:off x="4876801" y="1371600"/>
            <a:ext cx="4231008" cy="16764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Умовами прийому на навчання для здобуття вищої освіти в 2022 році визначено перелік конкурсних предметів ЗНО</a:t>
            </a:r>
            <a:endParaRPr lang="uk-UA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Фрагмент е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0" y="4023524"/>
            <a:ext cx="4680906" cy="261928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5" name="Овал 14"/>
          <p:cNvSpPr/>
          <p:nvPr/>
        </p:nvSpPr>
        <p:spPr>
          <a:xfrm>
            <a:off x="685800" y="4463940"/>
            <a:ext cx="990600" cy="64145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Овал 15"/>
          <p:cNvSpPr/>
          <p:nvPr/>
        </p:nvSpPr>
        <p:spPr>
          <a:xfrm>
            <a:off x="1762371" y="4463942"/>
            <a:ext cx="980830" cy="6414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" name="Рисунок 1" descr="Фрагмент екрана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" t="1326" r="1"/>
          <a:stretch/>
        </p:blipFill>
        <p:spPr>
          <a:xfrm>
            <a:off x="4905104" y="3323977"/>
            <a:ext cx="4202705" cy="33188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3" name="Прямокутник 12"/>
          <p:cNvSpPr/>
          <p:nvPr/>
        </p:nvSpPr>
        <p:spPr>
          <a:xfrm>
            <a:off x="2005307" y="266889"/>
            <a:ext cx="5005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26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33">
            <a:off x="1428883" y="-388800"/>
            <a:ext cx="8061234" cy="256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я 8"/>
          <p:cNvGraphicFramePr>
            <a:graphicFrameLocks noGrp="1"/>
          </p:cNvGraphicFramePr>
          <p:nvPr>
            <p:extLst/>
          </p:nvPr>
        </p:nvGraphicFramePr>
        <p:xfrm>
          <a:off x="228600" y="1996066"/>
          <a:ext cx="8610601" cy="4252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1704411227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3976603877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3885253968"/>
                    </a:ext>
                  </a:extLst>
                </a:gridCol>
                <a:gridCol w="1702882">
                  <a:extLst>
                    <a:ext uri="{9D8B030D-6E8A-4147-A177-3AD203B41FA5}">
                      <a16:colId xmlns="" xmlns:a16="http://schemas.microsoft.com/office/drawing/2014/main" val="1777389822"/>
                    </a:ext>
                  </a:extLst>
                </a:gridCol>
                <a:gridCol w="1497519">
                  <a:extLst>
                    <a:ext uri="{9D8B030D-6E8A-4147-A177-3AD203B41FA5}">
                      <a16:colId xmlns="" xmlns:a16="http://schemas.microsoft.com/office/drawing/2014/main" val="4255738509"/>
                    </a:ext>
                  </a:extLst>
                </a:gridCol>
              </a:tblGrid>
              <a:tr h="925807">
                <a:tc rowSpan="2">
                  <a:txBody>
                    <a:bodyPr/>
                    <a:lstStyle/>
                    <a:p>
                      <a:endParaRPr lang="uk-U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45521297"/>
                  </a:ext>
                </a:extLst>
              </a:tr>
              <a:tr h="1269127">
                <a:tc v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(завдання рівня стандарту)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 (завдання</a:t>
                      </a:r>
                      <a:r>
                        <a:rPr lang="uk-UA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рівня стандарту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Математика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12926103"/>
                  </a:ext>
                </a:extLst>
              </a:tr>
              <a:tr h="1028675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</a:t>
                      </a:r>
                      <a:r>
                        <a:rPr lang="uk-UA" sz="18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відведений на виконання (хв)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9473120"/>
                  </a:ext>
                </a:extLst>
              </a:tr>
              <a:tr h="1028675">
                <a:tc>
                  <a:txBody>
                    <a:bodyPr/>
                    <a:lstStyle/>
                    <a:p>
                      <a:pPr algn="l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завдань ЗНО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uk-UA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5225709"/>
                  </a:ext>
                </a:extLst>
              </a:tr>
            </a:tbl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1828800" y="476288"/>
            <a:ext cx="541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</a:t>
            </a:r>
          </a:p>
          <a:p>
            <a:pPr algn="ctr"/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ДПА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ЗНО-2022</a:t>
            </a:r>
            <a:endParaRPr lang="uk-UA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2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33">
            <a:off x="1219473" y="-1080196"/>
            <a:ext cx="8061234" cy="401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87790" y="328749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Хімія.</a:t>
            </a:r>
          </a:p>
          <a:p>
            <a:r>
              <a:rPr lang="uk-UA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ЗНО - 2022</a:t>
            </a:r>
            <a:endParaRPr lang="uk-UA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990600" y="3048000"/>
            <a:ext cx="7311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60000"/>
              </a:spcAft>
              <a:buClr>
                <a:srgbClr val="002060"/>
              </a:buClr>
              <a:buFont typeface="Wingdings" panose="05000000000000000000" pitchFamily="2" charset="2"/>
              <a:buChar char="ü"/>
              <a:defRPr/>
            </a:pPr>
            <a:r>
              <a:rPr lang="uk-UA" altLang="ru-RU" sz="2400" b="1" kern="0" dirty="0">
                <a:solidFill>
                  <a:srgbClr val="002060"/>
                </a:solidFill>
                <a:latin typeface="Times New Roman" panose="02020603050405020304" pitchFamily="18" charset="0"/>
              </a:rPr>
              <a:t>Наказ Українського центру оцінювання якості освіти від 01.11.2021  № 151 «Про затвердження Загальних характеристик сертифікаційних робіт зовнішнього незалежного оцінювання 2022 року»</a:t>
            </a:r>
          </a:p>
        </p:txBody>
      </p:sp>
    </p:spTree>
    <p:extLst>
      <p:ext uri="{BB962C8B-B14F-4D97-AF65-F5344CB8AC3E}">
        <p14:creationId xmlns:p14="http://schemas.microsoft.com/office/powerpoint/2010/main" val="9843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Серебряный ход кисти яркого блеска или абстрактный мазок лиманды с  текстурой Smudge на белой предпосылке Изолированное блестящее Стоковое  Изображение - изображение насчитывающей наконечников, творческо: 1053328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833">
            <a:off x="1471428" y="-686413"/>
            <a:ext cx="7332611" cy="31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0172" y="400649"/>
            <a:ext cx="66351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Хімія.</a:t>
            </a:r>
          </a:p>
          <a:p>
            <a:r>
              <a:rPr lang="uk-UA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 ЗНО - 2022</a:t>
            </a:r>
            <a:endParaRPr lang="uk-UA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/>
          </p:nvPr>
        </p:nvGraphicFramePr>
        <p:xfrm>
          <a:off x="914400" y="2308451"/>
          <a:ext cx="7620000" cy="3467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="" xmlns:a16="http://schemas.microsoft.com/office/drawing/2014/main" val="1825202958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334806574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693256745"/>
                    </a:ext>
                  </a:extLst>
                </a:gridCol>
              </a:tblGrid>
              <a:tr h="891949">
                <a:tc>
                  <a:txBody>
                    <a:bodyPr/>
                    <a:lstStyle/>
                    <a:p>
                      <a:endParaRPr lang="uk-UA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uk-UA" sz="2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88540285"/>
                  </a:ext>
                </a:extLst>
              </a:tr>
              <a:tr h="128791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 відведений на виконання (хв)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9502453"/>
                  </a:ext>
                </a:extLst>
              </a:tr>
              <a:tr h="1287916">
                <a:tc>
                  <a:txBody>
                    <a:bodyPr/>
                    <a:lstStyle/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Кількість завдань </a:t>
                      </a:r>
                    </a:p>
                    <a:p>
                      <a:pPr algn="ctr"/>
                      <a:r>
                        <a:rPr lang="uk-UA" sz="20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ЗНО</a:t>
                      </a:r>
                      <a:endParaRPr lang="uk-UA" sz="20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uk-UA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68834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7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4413" y="938446"/>
            <a:ext cx="2620803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solidFill>
                  <a:srgbClr val="808080"/>
                </a:solidFill>
              </a:rPr>
              <a:t>Тести</a:t>
            </a:r>
            <a:r>
              <a:rPr spc="-11" dirty="0">
                <a:solidFill>
                  <a:srgbClr val="808080"/>
                </a:solidFill>
              </a:rPr>
              <a:t> </a:t>
            </a:r>
            <a:r>
              <a:rPr dirty="0">
                <a:solidFill>
                  <a:srgbClr val="808080"/>
                </a:solidFill>
              </a:rPr>
              <a:t>з</a:t>
            </a:r>
            <a:r>
              <a:rPr spc="-23" dirty="0">
                <a:solidFill>
                  <a:srgbClr val="808080"/>
                </a:solidFill>
              </a:rPr>
              <a:t> </a:t>
            </a:r>
            <a:r>
              <a:rPr spc="-4" dirty="0">
                <a:solidFill>
                  <a:srgbClr val="359E90"/>
                </a:solidFill>
              </a:rPr>
              <a:t>математики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1772" y="3163825"/>
            <a:ext cx="3705701" cy="859631"/>
            <a:chOff x="615695" y="3075432"/>
            <a:chExt cx="4940935" cy="1146175"/>
          </a:xfrm>
        </p:grpSpPr>
        <p:sp>
          <p:nvSpPr>
            <p:cNvPr id="4" name="object 4"/>
            <p:cNvSpPr/>
            <p:nvPr/>
          </p:nvSpPr>
          <p:spPr>
            <a:xfrm>
              <a:off x="615695" y="3470148"/>
              <a:ext cx="4940935" cy="751840"/>
            </a:xfrm>
            <a:custGeom>
              <a:avLst/>
              <a:gdLst/>
              <a:ahLst/>
              <a:cxnLst/>
              <a:rect l="l" t="t" r="r" b="b"/>
              <a:pathLst>
                <a:path w="4940935" h="751839">
                  <a:moveTo>
                    <a:pt x="4815586" y="0"/>
                  </a:moveTo>
                  <a:lnTo>
                    <a:pt x="125222" y="0"/>
                  </a:lnTo>
                  <a:lnTo>
                    <a:pt x="76477" y="9832"/>
                  </a:lnTo>
                  <a:lnTo>
                    <a:pt x="36674" y="36655"/>
                  </a:lnTo>
                  <a:lnTo>
                    <a:pt x="9839" y="76455"/>
                  </a:lnTo>
                  <a:lnTo>
                    <a:pt x="0" y="125222"/>
                  </a:lnTo>
                  <a:lnTo>
                    <a:pt x="0" y="626109"/>
                  </a:lnTo>
                  <a:lnTo>
                    <a:pt x="9839" y="674876"/>
                  </a:lnTo>
                  <a:lnTo>
                    <a:pt x="36674" y="714676"/>
                  </a:lnTo>
                  <a:lnTo>
                    <a:pt x="76477" y="741499"/>
                  </a:lnTo>
                  <a:lnTo>
                    <a:pt x="125222" y="751332"/>
                  </a:lnTo>
                  <a:lnTo>
                    <a:pt x="4815586" y="751332"/>
                  </a:lnTo>
                  <a:lnTo>
                    <a:pt x="4864352" y="741499"/>
                  </a:lnTo>
                  <a:lnTo>
                    <a:pt x="4904152" y="714676"/>
                  </a:lnTo>
                  <a:lnTo>
                    <a:pt x="4930975" y="674876"/>
                  </a:lnTo>
                  <a:lnTo>
                    <a:pt x="4940808" y="626109"/>
                  </a:lnTo>
                  <a:lnTo>
                    <a:pt x="4940808" y="125222"/>
                  </a:lnTo>
                  <a:lnTo>
                    <a:pt x="4930975" y="76455"/>
                  </a:lnTo>
                  <a:lnTo>
                    <a:pt x="4904152" y="36655"/>
                  </a:lnTo>
                  <a:lnTo>
                    <a:pt x="4864352" y="9832"/>
                  </a:lnTo>
                  <a:lnTo>
                    <a:pt x="4815586" y="0"/>
                  </a:lnTo>
                  <a:close/>
                </a:path>
              </a:pathLst>
            </a:custGeom>
            <a:solidFill>
              <a:srgbClr val="85D6C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2327147" y="3075432"/>
              <a:ext cx="1859280" cy="471170"/>
            </a:xfrm>
            <a:custGeom>
              <a:avLst/>
              <a:gdLst/>
              <a:ahLst/>
              <a:cxnLst/>
              <a:rect l="l" t="t" r="r" b="b"/>
              <a:pathLst>
                <a:path w="1859279" h="471170">
                  <a:moveTo>
                    <a:pt x="1859279" y="0"/>
                  </a:moveTo>
                  <a:lnTo>
                    <a:pt x="0" y="0"/>
                  </a:lnTo>
                  <a:lnTo>
                    <a:pt x="0" y="305942"/>
                  </a:lnTo>
                  <a:lnTo>
                    <a:pt x="870712" y="305942"/>
                  </a:lnTo>
                  <a:lnTo>
                    <a:pt x="870712" y="353187"/>
                  </a:lnTo>
                  <a:lnTo>
                    <a:pt x="811910" y="353187"/>
                  </a:lnTo>
                  <a:lnTo>
                    <a:pt x="929639" y="470915"/>
                  </a:lnTo>
                  <a:lnTo>
                    <a:pt x="1047368" y="353187"/>
                  </a:lnTo>
                  <a:lnTo>
                    <a:pt x="988567" y="353187"/>
                  </a:lnTo>
                  <a:lnTo>
                    <a:pt x="988567" y="305942"/>
                  </a:lnTo>
                  <a:lnTo>
                    <a:pt x="1859279" y="305942"/>
                  </a:lnTo>
                  <a:lnTo>
                    <a:pt x="1859279" y="0"/>
                  </a:lnTo>
                  <a:close/>
                </a:path>
              </a:pathLst>
            </a:custGeom>
            <a:solidFill>
              <a:srgbClr val="FDDB5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73786" y="4089654"/>
            <a:ext cx="3287554" cy="1704499"/>
            <a:chOff x="765048" y="4309871"/>
            <a:chExt cx="4383405" cy="2272665"/>
          </a:xfrm>
        </p:grpSpPr>
        <p:sp>
          <p:nvSpPr>
            <p:cNvPr id="7" name="object 7"/>
            <p:cNvSpPr/>
            <p:nvPr/>
          </p:nvSpPr>
          <p:spPr>
            <a:xfrm>
              <a:off x="2636520" y="5033771"/>
              <a:ext cx="2512060" cy="1548765"/>
            </a:xfrm>
            <a:custGeom>
              <a:avLst/>
              <a:gdLst/>
              <a:ahLst/>
              <a:cxnLst/>
              <a:rect l="l" t="t" r="r" b="b"/>
              <a:pathLst>
                <a:path w="2512060" h="1548765">
                  <a:moveTo>
                    <a:pt x="2253488" y="0"/>
                  </a:moveTo>
                  <a:lnTo>
                    <a:pt x="258063" y="0"/>
                  </a:lnTo>
                  <a:lnTo>
                    <a:pt x="211684" y="4158"/>
                  </a:lnTo>
                  <a:lnTo>
                    <a:pt x="168029" y="16148"/>
                  </a:lnTo>
                  <a:lnTo>
                    <a:pt x="127827" y="35240"/>
                  </a:lnTo>
                  <a:lnTo>
                    <a:pt x="91809" y="60703"/>
                  </a:lnTo>
                  <a:lnTo>
                    <a:pt x="60703" y="91809"/>
                  </a:lnTo>
                  <a:lnTo>
                    <a:pt x="35240" y="127827"/>
                  </a:lnTo>
                  <a:lnTo>
                    <a:pt x="16148" y="168029"/>
                  </a:lnTo>
                  <a:lnTo>
                    <a:pt x="4158" y="211684"/>
                  </a:lnTo>
                  <a:lnTo>
                    <a:pt x="0" y="258063"/>
                  </a:lnTo>
                  <a:lnTo>
                    <a:pt x="0" y="1290320"/>
                  </a:lnTo>
                  <a:lnTo>
                    <a:pt x="4158" y="1336705"/>
                  </a:lnTo>
                  <a:lnTo>
                    <a:pt x="16148" y="1380364"/>
                  </a:lnTo>
                  <a:lnTo>
                    <a:pt x="35240" y="1420567"/>
                  </a:lnTo>
                  <a:lnTo>
                    <a:pt x="60703" y="1456585"/>
                  </a:lnTo>
                  <a:lnTo>
                    <a:pt x="91809" y="1487688"/>
                  </a:lnTo>
                  <a:lnTo>
                    <a:pt x="127827" y="1513149"/>
                  </a:lnTo>
                  <a:lnTo>
                    <a:pt x="168029" y="1532238"/>
                  </a:lnTo>
                  <a:lnTo>
                    <a:pt x="211684" y="1544226"/>
                  </a:lnTo>
                  <a:lnTo>
                    <a:pt x="258063" y="1548383"/>
                  </a:lnTo>
                  <a:lnTo>
                    <a:pt x="2253488" y="1548383"/>
                  </a:lnTo>
                  <a:lnTo>
                    <a:pt x="2299867" y="1544226"/>
                  </a:lnTo>
                  <a:lnTo>
                    <a:pt x="2343522" y="1532238"/>
                  </a:lnTo>
                  <a:lnTo>
                    <a:pt x="2383724" y="1513149"/>
                  </a:lnTo>
                  <a:lnTo>
                    <a:pt x="2419742" y="1487688"/>
                  </a:lnTo>
                  <a:lnTo>
                    <a:pt x="2450848" y="1456585"/>
                  </a:lnTo>
                  <a:lnTo>
                    <a:pt x="2476311" y="1420567"/>
                  </a:lnTo>
                  <a:lnTo>
                    <a:pt x="2495403" y="1380364"/>
                  </a:lnTo>
                  <a:lnTo>
                    <a:pt x="2507393" y="1336705"/>
                  </a:lnTo>
                  <a:lnTo>
                    <a:pt x="2511552" y="1290320"/>
                  </a:lnTo>
                  <a:lnTo>
                    <a:pt x="2511552" y="258063"/>
                  </a:lnTo>
                  <a:lnTo>
                    <a:pt x="2507393" y="211684"/>
                  </a:lnTo>
                  <a:lnTo>
                    <a:pt x="2495403" y="168029"/>
                  </a:lnTo>
                  <a:lnTo>
                    <a:pt x="2476311" y="127827"/>
                  </a:lnTo>
                  <a:lnTo>
                    <a:pt x="2450848" y="91809"/>
                  </a:lnTo>
                  <a:lnTo>
                    <a:pt x="2419742" y="60703"/>
                  </a:lnTo>
                  <a:lnTo>
                    <a:pt x="2383724" y="35240"/>
                  </a:lnTo>
                  <a:lnTo>
                    <a:pt x="2343522" y="16148"/>
                  </a:lnTo>
                  <a:lnTo>
                    <a:pt x="2299867" y="4158"/>
                  </a:lnTo>
                  <a:lnTo>
                    <a:pt x="2253488" y="0"/>
                  </a:lnTo>
                  <a:close/>
                </a:path>
              </a:pathLst>
            </a:custGeom>
            <a:solidFill>
              <a:srgbClr val="EC5F7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765048" y="5033771"/>
              <a:ext cx="2490470" cy="1548765"/>
            </a:xfrm>
            <a:custGeom>
              <a:avLst/>
              <a:gdLst/>
              <a:ahLst/>
              <a:cxnLst/>
              <a:rect l="l" t="t" r="r" b="b"/>
              <a:pathLst>
                <a:path w="2490470" h="1548765">
                  <a:moveTo>
                    <a:pt x="1965070" y="0"/>
                  </a:moveTo>
                  <a:lnTo>
                    <a:pt x="316776" y="0"/>
                  </a:lnTo>
                  <a:lnTo>
                    <a:pt x="265392" y="3378"/>
                  </a:lnTo>
                  <a:lnTo>
                    <a:pt x="216648" y="13159"/>
                  </a:lnTo>
                  <a:lnTo>
                    <a:pt x="171197" y="28810"/>
                  </a:lnTo>
                  <a:lnTo>
                    <a:pt x="129690" y="49800"/>
                  </a:lnTo>
                  <a:lnTo>
                    <a:pt x="92779" y="75596"/>
                  </a:lnTo>
                  <a:lnTo>
                    <a:pt x="61118" y="105668"/>
                  </a:lnTo>
                  <a:lnTo>
                    <a:pt x="35357" y="139482"/>
                  </a:lnTo>
                  <a:lnTo>
                    <a:pt x="16149" y="176507"/>
                  </a:lnTo>
                  <a:lnTo>
                    <a:pt x="4145" y="216212"/>
                  </a:lnTo>
                  <a:lnTo>
                    <a:pt x="0" y="258063"/>
                  </a:lnTo>
                  <a:lnTo>
                    <a:pt x="0" y="1290320"/>
                  </a:lnTo>
                  <a:lnTo>
                    <a:pt x="4145" y="1332178"/>
                  </a:lnTo>
                  <a:lnTo>
                    <a:pt x="16149" y="1371886"/>
                  </a:lnTo>
                  <a:lnTo>
                    <a:pt x="35357" y="1408912"/>
                  </a:lnTo>
                  <a:lnTo>
                    <a:pt x="61118" y="1442726"/>
                  </a:lnTo>
                  <a:lnTo>
                    <a:pt x="92779" y="1472796"/>
                  </a:lnTo>
                  <a:lnTo>
                    <a:pt x="129690" y="1498591"/>
                  </a:lnTo>
                  <a:lnTo>
                    <a:pt x="171197" y="1519578"/>
                  </a:lnTo>
                  <a:lnTo>
                    <a:pt x="216648" y="1535227"/>
                  </a:lnTo>
                  <a:lnTo>
                    <a:pt x="265392" y="1545006"/>
                  </a:lnTo>
                  <a:lnTo>
                    <a:pt x="316776" y="1548383"/>
                  </a:lnTo>
                  <a:lnTo>
                    <a:pt x="1965070" y="1548383"/>
                  </a:lnTo>
                  <a:lnTo>
                    <a:pt x="2011189" y="1523561"/>
                  </a:lnTo>
                  <a:lnTo>
                    <a:pt x="2043704" y="1500133"/>
                  </a:lnTo>
                  <a:lnTo>
                    <a:pt x="2071425" y="1466452"/>
                  </a:lnTo>
                  <a:lnTo>
                    <a:pt x="2080003" y="1432943"/>
                  </a:lnTo>
                  <a:lnTo>
                    <a:pt x="2079797" y="1421504"/>
                  </a:lnTo>
                  <a:lnTo>
                    <a:pt x="2078483" y="1409821"/>
                  </a:lnTo>
                  <a:lnTo>
                    <a:pt x="2076316" y="1397827"/>
                  </a:lnTo>
                  <a:lnTo>
                    <a:pt x="2073551" y="1385457"/>
                  </a:lnTo>
                  <a:lnTo>
                    <a:pt x="2067245" y="1359326"/>
                  </a:lnTo>
                  <a:lnTo>
                    <a:pt x="2064214" y="1345432"/>
                  </a:lnTo>
                  <a:lnTo>
                    <a:pt x="2061604" y="1330898"/>
                  </a:lnTo>
                  <a:lnTo>
                    <a:pt x="2059670" y="1315659"/>
                  </a:lnTo>
                  <a:lnTo>
                    <a:pt x="2058666" y="1299648"/>
                  </a:lnTo>
                  <a:lnTo>
                    <a:pt x="2058848" y="1282800"/>
                  </a:lnTo>
                  <a:lnTo>
                    <a:pt x="2069053" y="1226572"/>
                  </a:lnTo>
                  <a:lnTo>
                    <a:pt x="2086456" y="1183692"/>
                  </a:lnTo>
                  <a:lnTo>
                    <a:pt x="2114715" y="1135880"/>
                  </a:lnTo>
                  <a:lnTo>
                    <a:pt x="2155870" y="1082610"/>
                  </a:lnTo>
                  <a:lnTo>
                    <a:pt x="2181921" y="1053763"/>
                  </a:lnTo>
                  <a:lnTo>
                    <a:pt x="2211959" y="1023354"/>
                  </a:lnTo>
                  <a:lnTo>
                    <a:pt x="2246241" y="991318"/>
                  </a:lnTo>
                  <a:lnTo>
                    <a:pt x="2285021" y="957587"/>
                  </a:lnTo>
                  <a:lnTo>
                    <a:pt x="2328553" y="922096"/>
                  </a:lnTo>
                  <a:lnTo>
                    <a:pt x="2377093" y="884779"/>
                  </a:lnTo>
                  <a:lnTo>
                    <a:pt x="2430896" y="845571"/>
                  </a:lnTo>
                  <a:lnTo>
                    <a:pt x="2490216" y="804405"/>
                  </a:lnTo>
                  <a:lnTo>
                    <a:pt x="2435387" y="796383"/>
                  </a:lnTo>
                  <a:lnTo>
                    <a:pt x="2385832" y="785970"/>
                  </a:lnTo>
                  <a:lnTo>
                    <a:pt x="2341286" y="773306"/>
                  </a:lnTo>
                  <a:lnTo>
                    <a:pt x="2301489" y="758528"/>
                  </a:lnTo>
                  <a:lnTo>
                    <a:pt x="2266178" y="741777"/>
                  </a:lnTo>
                  <a:lnTo>
                    <a:pt x="2207962" y="702905"/>
                  </a:lnTo>
                  <a:lnTo>
                    <a:pt x="2164542" y="657801"/>
                  </a:lnTo>
                  <a:lnTo>
                    <a:pt x="2133817" y="607574"/>
                  </a:lnTo>
                  <a:lnTo>
                    <a:pt x="2113690" y="553334"/>
                  </a:lnTo>
                  <a:lnTo>
                    <a:pt x="2102060" y="496189"/>
                  </a:lnTo>
                  <a:lnTo>
                    <a:pt x="2096831" y="437251"/>
                  </a:lnTo>
                  <a:lnTo>
                    <a:pt x="2095902" y="377627"/>
                  </a:lnTo>
                  <a:lnTo>
                    <a:pt x="2096394" y="347906"/>
                  </a:lnTo>
                  <a:lnTo>
                    <a:pt x="2098552" y="260766"/>
                  </a:lnTo>
                  <a:lnTo>
                    <a:pt x="2098623" y="232857"/>
                  </a:lnTo>
                  <a:lnTo>
                    <a:pt x="2096219" y="179576"/>
                  </a:lnTo>
                  <a:lnTo>
                    <a:pt x="2088672" y="130605"/>
                  </a:lnTo>
                  <a:lnTo>
                    <a:pt x="2073882" y="87051"/>
                  </a:lnTo>
                  <a:lnTo>
                    <a:pt x="2049751" y="50026"/>
                  </a:lnTo>
                  <a:lnTo>
                    <a:pt x="2014180" y="20639"/>
                  </a:lnTo>
                  <a:lnTo>
                    <a:pt x="1991449" y="9157"/>
                  </a:lnTo>
                  <a:lnTo>
                    <a:pt x="1965070" y="0"/>
                  </a:lnTo>
                  <a:close/>
                </a:path>
              </a:pathLst>
            </a:custGeom>
            <a:solidFill>
              <a:srgbClr val="85D6C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1729740" y="4309871"/>
              <a:ext cx="3053080" cy="802005"/>
            </a:xfrm>
            <a:custGeom>
              <a:avLst/>
              <a:gdLst/>
              <a:ahLst/>
              <a:cxnLst/>
              <a:rect l="l" t="t" r="r" b="b"/>
              <a:pathLst>
                <a:path w="3053079" h="802004">
                  <a:moveTo>
                    <a:pt x="3052572" y="0"/>
                  </a:moveTo>
                  <a:lnTo>
                    <a:pt x="0" y="0"/>
                  </a:lnTo>
                  <a:lnTo>
                    <a:pt x="0" y="520826"/>
                  </a:lnTo>
                  <a:lnTo>
                    <a:pt x="1426083" y="520826"/>
                  </a:lnTo>
                  <a:lnTo>
                    <a:pt x="1426083" y="601217"/>
                  </a:lnTo>
                  <a:lnTo>
                    <a:pt x="1325880" y="601217"/>
                  </a:lnTo>
                  <a:lnTo>
                    <a:pt x="1526286" y="801623"/>
                  </a:lnTo>
                  <a:lnTo>
                    <a:pt x="1726692" y="601217"/>
                  </a:lnTo>
                  <a:lnTo>
                    <a:pt x="1626489" y="601217"/>
                  </a:lnTo>
                  <a:lnTo>
                    <a:pt x="1626489" y="520826"/>
                  </a:lnTo>
                  <a:lnTo>
                    <a:pt x="3052572" y="520826"/>
                  </a:lnTo>
                  <a:lnTo>
                    <a:pt x="3052572" y="0"/>
                  </a:lnTo>
                  <a:close/>
                </a:path>
              </a:pathLst>
            </a:custGeom>
            <a:solidFill>
              <a:srgbClr val="FDDB5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089660" y="5262371"/>
              <a:ext cx="1485900" cy="234950"/>
            </a:xfrm>
            <a:custGeom>
              <a:avLst/>
              <a:gdLst/>
              <a:ahLst/>
              <a:cxnLst/>
              <a:rect l="l" t="t" r="r" b="b"/>
              <a:pathLst>
                <a:path w="1485900" h="234950">
                  <a:moveTo>
                    <a:pt x="1446784" y="0"/>
                  </a:moveTo>
                  <a:lnTo>
                    <a:pt x="39115" y="0"/>
                  </a:lnTo>
                  <a:lnTo>
                    <a:pt x="23890" y="3075"/>
                  </a:lnTo>
                  <a:lnTo>
                    <a:pt x="11456" y="11461"/>
                  </a:lnTo>
                  <a:lnTo>
                    <a:pt x="3073" y="23895"/>
                  </a:lnTo>
                  <a:lnTo>
                    <a:pt x="0" y="39115"/>
                  </a:lnTo>
                  <a:lnTo>
                    <a:pt x="0" y="195579"/>
                  </a:lnTo>
                  <a:lnTo>
                    <a:pt x="3073" y="210800"/>
                  </a:lnTo>
                  <a:lnTo>
                    <a:pt x="11456" y="223234"/>
                  </a:lnTo>
                  <a:lnTo>
                    <a:pt x="23890" y="231620"/>
                  </a:lnTo>
                  <a:lnTo>
                    <a:pt x="39115" y="234695"/>
                  </a:lnTo>
                  <a:lnTo>
                    <a:pt x="1446784" y="234695"/>
                  </a:lnTo>
                  <a:lnTo>
                    <a:pt x="1462004" y="231620"/>
                  </a:lnTo>
                  <a:lnTo>
                    <a:pt x="1474438" y="223234"/>
                  </a:lnTo>
                  <a:lnTo>
                    <a:pt x="1482824" y="210800"/>
                  </a:lnTo>
                  <a:lnTo>
                    <a:pt x="1485900" y="195579"/>
                  </a:lnTo>
                  <a:lnTo>
                    <a:pt x="1485900" y="39115"/>
                  </a:lnTo>
                  <a:lnTo>
                    <a:pt x="1482824" y="23895"/>
                  </a:lnTo>
                  <a:lnTo>
                    <a:pt x="1474438" y="11461"/>
                  </a:lnTo>
                  <a:lnTo>
                    <a:pt x="1462004" y="3075"/>
                  </a:lnTo>
                  <a:lnTo>
                    <a:pt x="14467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0009" y="1442465"/>
            <a:ext cx="7696200" cy="1684020"/>
            <a:chOff x="106679" y="780287"/>
            <a:chExt cx="10261600" cy="2245360"/>
          </a:xfrm>
        </p:grpSpPr>
        <p:sp>
          <p:nvSpPr>
            <p:cNvPr id="12" name="object 12"/>
            <p:cNvSpPr/>
            <p:nvPr/>
          </p:nvSpPr>
          <p:spPr>
            <a:xfrm>
              <a:off x="5818632" y="1784604"/>
              <a:ext cx="4549140" cy="536575"/>
            </a:xfrm>
            <a:custGeom>
              <a:avLst/>
              <a:gdLst/>
              <a:ahLst/>
              <a:cxnLst/>
              <a:rect l="l" t="t" r="r" b="b"/>
              <a:pathLst>
                <a:path w="4549140" h="536575">
                  <a:moveTo>
                    <a:pt x="4459732" y="0"/>
                  </a:moveTo>
                  <a:lnTo>
                    <a:pt x="89407" y="0"/>
                  </a:lnTo>
                  <a:lnTo>
                    <a:pt x="54596" y="7022"/>
                  </a:lnTo>
                  <a:lnTo>
                    <a:pt x="26177" y="26177"/>
                  </a:lnTo>
                  <a:lnTo>
                    <a:pt x="7022" y="54596"/>
                  </a:lnTo>
                  <a:lnTo>
                    <a:pt x="0" y="89408"/>
                  </a:lnTo>
                  <a:lnTo>
                    <a:pt x="0" y="447040"/>
                  </a:lnTo>
                  <a:lnTo>
                    <a:pt x="7022" y="481851"/>
                  </a:lnTo>
                  <a:lnTo>
                    <a:pt x="26177" y="510270"/>
                  </a:lnTo>
                  <a:lnTo>
                    <a:pt x="54596" y="529425"/>
                  </a:lnTo>
                  <a:lnTo>
                    <a:pt x="89407" y="536448"/>
                  </a:lnTo>
                  <a:lnTo>
                    <a:pt x="4459732" y="536448"/>
                  </a:lnTo>
                  <a:lnTo>
                    <a:pt x="4494543" y="529425"/>
                  </a:lnTo>
                  <a:lnTo>
                    <a:pt x="4522962" y="510270"/>
                  </a:lnTo>
                  <a:lnTo>
                    <a:pt x="4542117" y="481851"/>
                  </a:lnTo>
                  <a:lnTo>
                    <a:pt x="4549140" y="447040"/>
                  </a:lnTo>
                  <a:lnTo>
                    <a:pt x="4549140" y="89408"/>
                  </a:lnTo>
                  <a:lnTo>
                    <a:pt x="4542117" y="54596"/>
                  </a:lnTo>
                  <a:lnTo>
                    <a:pt x="4522962" y="26177"/>
                  </a:lnTo>
                  <a:lnTo>
                    <a:pt x="4494543" y="7022"/>
                  </a:lnTo>
                  <a:lnTo>
                    <a:pt x="4459732" y="0"/>
                  </a:lnTo>
                  <a:close/>
                </a:path>
              </a:pathLst>
            </a:custGeom>
            <a:solidFill>
              <a:srgbClr val="EB5F7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79" y="792479"/>
              <a:ext cx="5716524" cy="9098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071" y="780287"/>
              <a:ext cx="5605272" cy="98298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943355" y="2112263"/>
              <a:ext cx="4493260" cy="913130"/>
            </a:xfrm>
            <a:custGeom>
              <a:avLst/>
              <a:gdLst/>
              <a:ahLst/>
              <a:cxnLst/>
              <a:rect l="l" t="t" r="r" b="b"/>
              <a:pathLst>
                <a:path w="4493260" h="913130">
                  <a:moveTo>
                    <a:pt x="4340606" y="0"/>
                  </a:moveTo>
                  <a:lnTo>
                    <a:pt x="152146" y="0"/>
                  </a:lnTo>
                  <a:lnTo>
                    <a:pt x="104057" y="7752"/>
                  </a:lnTo>
                  <a:lnTo>
                    <a:pt x="62292" y="29342"/>
                  </a:lnTo>
                  <a:lnTo>
                    <a:pt x="29356" y="62270"/>
                  </a:lnTo>
                  <a:lnTo>
                    <a:pt x="7756" y="104038"/>
                  </a:lnTo>
                  <a:lnTo>
                    <a:pt x="0" y="152146"/>
                  </a:lnTo>
                  <a:lnTo>
                    <a:pt x="0" y="760730"/>
                  </a:lnTo>
                  <a:lnTo>
                    <a:pt x="7756" y="808837"/>
                  </a:lnTo>
                  <a:lnTo>
                    <a:pt x="29356" y="850605"/>
                  </a:lnTo>
                  <a:lnTo>
                    <a:pt x="62292" y="883533"/>
                  </a:lnTo>
                  <a:lnTo>
                    <a:pt x="104057" y="905123"/>
                  </a:lnTo>
                  <a:lnTo>
                    <a:pt x="152146" y="912876"/>
                  </a:lnTo>
                  <a:lnTo>
                    <a:pt x="4340606" y="912876"/>
                  </a:lnTo>
                  <a:lnTo>
                    <a:pt x="4388713" y="905123"/>
                  </a:lnTo>
                  <a:lnTo>
                    <a:pt x="4430481" y="883533"/>
                  </a:lnTo>
                  <a:lnTo>
                    <a:pt x="4463409" y="850605"/>
                  </a:lnTo>
                  <a:lnTo>
                    <a:pt x="4484999" y="808837"/>
                  </a:lnTo>
                  <a:lnTo>
                    <a:pt x="4492752" y="760730"/>
                  </a:lnTo>
                  <a:lnTo>
                    <a:pt x="4492752" y="152146"/>
                  </a:lnTo>
                  <a:lnTo>
                    <a:pt x="4484999" y="104038"/>
                  </a:lnTo>
                  <a:lnTo>
                    <a:pt x="4463409" y="62270"/>
                  </a:lnTo>
                  <a:lnTo>
                    <a:pt x="4430481" y="29342"/>
                  </a:lnTo>
                  <a:lnTo>
                    <a:pt x="4388713" y="7752"/>
                  </a:lnTo>
                  <a:lnTo>
                    <a:pt x="4340606" y="0"/>
                  </a:lnTo>
                  <a:close/>
                </a:path>
              </a:pathLst>
            </a:custGeom>
            <a:solidFill>
              <a:srgbClr val="359E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9159" y="1500759"/>
            <a:ext cx="4192905" cy="543898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4288" rIns="0" bIns="0" rtlCol="0">
            <a:spAutoFit/>
          </a:bodyPr>
          <a:lstStyle/>
          <a:p>
            <a:pPr marL="953" algn="ctr">
              <a:spcBef>
                <a:spcPts val="191"/>
              </a:spcBef>
            </a:pPr>
            <a:r>
              <a:rPr sz="1125" spc="-4" dirty="0">
                <a:solidFill>
                  <a:srgbClr val="5E5F5F"/>
                </a:solidFill>
                <a:latin typeface="Arial Black"/>
                <a:cs typeface="Arial Black"/>
              </a:rPr>
              <a:t>Особам,</a:t>
            </a:r>
            <a:r>
              <a:rPr sz="1125" spc="8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125" dirty="0">
                <a:solidFill>
                  <a:srgbClr val="5E5F5F"/>
                </a:solidFill>
                <a:latin typeface="Arial Black"/>
                <a:cs typeface="Arial Black"/>
              </a:rPr>
              <a:t>які</a:t>
            </a:r>
            <a:r>
              <a:rPr sz="1125" spc="-4" dirty="0">
                <a:solidFill>
                  <a:srgbClr val="5E5F5F"/>
                </a:solidFill>
                <a:latin typeface="Arial Black"/>
                <a:cs typeface="Arial Black"/>
              </a:rPr>
              <a:t> мають</a:t>
            </a:r>
            <a:r>
              <a:rPr sz="1125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125" spc="-8" dirty="0">
                <a:solidFill>
                  <a:srgbClr val="5E5F5F"/>
                </a:solidFill>
                <a:latin typeface="Arial Black"/>
                <a:cs typeface="Arial Black"/>
              </a:rPr>
              <a:t>отримати</a:t>
            </a:r>
            <a:r>
              <a:rPr sz="1125" spc="1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125" dirty="0">
                <a:solidFill>
                  <a:srgbClr val="5E5F5F"/>
                </a:solidFill>
                <a:latin typeface="Arial Black"/>
                <a:cs typeface="Arial Black"/>
              </a:rPr>
              <a:t>оцінку</a:t>
            </a:r>
            <a:endParaRPr sz="1125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125" dirty="0">
                <a:solidFill>
                  <a:srgbClr val="5E5F5F"/>
                </a:solidFill>
                <a:latin typeface="Arial Black"/>
                <a:cs typeface="Arial Black"/>
              </a:rPr>
              <a:t>з</a:t>
            </a:r>
            <a:r>
              <a:rPr sz="1125" spc="-8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125" spc="-4" dirty="0">
                <a:solidFill>
                  <a:srgbClr val="5E5F5F"/>
                </a:solidFill>
                <a:latin typeface="Arial Black"/>
                <a:cs typeface="Arial Black"/>
              </a:rPr>
              <a:t>ДПА,</a:t>
            </a:r>
            <a:r>
              <a:rPr sz="1125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125" spc="-4" dirty="0">
                <a:solidFill>
                  <a:srgbClr val="359E90"/>
                </a:solidFill>
                <a:latin typeface="Arial Black"/>
                <a:cs typeface="Arial Black"/>
              </a:rPr>
              <a:t>вивчають</a:t>
            </a:r>
            <a:r>
              <a:rPr sz="1125" spc="4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125" spc="-4" dirty="0">
                <a:solidFill>
                  <a:srgbClr val="359E90"/>
                </a:solidFill>
                <a:latin typeface="Arial Black"/>
                <a:cs typeface="Arial Black"/>
              </a:rPr>
              <a:t>математику</a:t>
            </a:r>
            <a:r>
              <a:rPr sz="1125" spc="23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125" dirty="0">
                <a:solidFill>
                  <a:srgbClr val="359E90"/>
                </a:solidFill>
                <a:latin typeface="Arial Black"/>
                <a:cs typeface="Arial Black"/>
              </a:rPr>
              <a:t>на</a:t>
            </a:r>
            <a:r>
              <a:rPr sz="1125" spc="4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125" spc="-4" dirty="0">
                <a:solidFill>
                  <a:srgbClr val="359E90"/>
                </a:solidFill>
                <a:latin typeface="Arial Black"/>
                <a:cs typeface="Arial Black"/>
              </a:rPr>
              <a:t>рівні</a:t>
            </a:r>
            <a:r>
              <a:rPr sz="1125" spc="8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125" spc="-8" dirty="0">
                <a:solidFill>
                  <a:srgbClr val="359E90"/>
                </a:solidFill>
                <a:latin typeface="Arial Black"/>
                <a:cs typeface="Arial Black"/>
              </a:rPr>
              <a:t>стандарту</a:t>
            </a:r>
            <a:endParaRPr sz="1125" dirty="0">
              <a:latin typeface="Arial Black"/>
              <a:cs typeface="Arial Black"/>
            </a:endParaRPr>
          </a:p>
          <a:p>
            <a:pPr algn="ctr">
              <a:spcBef>
                <a:spcPts val="4"/>
              </a:spcBef>
            </a:pPr>
            <a:r>
              <a:rPr sz="1125" dirty="0">
                <a:solidFill>
                  <a:srgbClr val="359E90"/>
                </a:solidFill>
                <a:latin typeface="Arial Black"/>
                <a:cs typeface="Arial Black"/>
              </a:rPr>
              <a:t>і</a:t>
            </a:r>
            <a:r>
              <a:rPr sz="1125" spc="-8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125" spc="-4" dirty="0">
                <a:solidFill>
                  <a:srgbClr val="359E90"/>
                </a:solidFill>
                <a:latin typeface="Arial Black"/>
                <a:cs typeface="Arial Black"/>
              </a:rPr>
              <a:t>бажають</a:t>
            </a:r>
            <a:r>
              <a:rPr sz="1125" spc="19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125" spc="-8" dirty="0">
                <a:solidFill>
                  <a:srgbClr val="359E90"/>
                </a:solidFill>
                <a:latin typeface="Arial Black"/>
                <a:cs typeface="Arial Black"/>
              </a:rPr>
              <a:t>отримати</a:t>
            </a:r>
            <a:r>
              <a:rPr sz="1125" spc="26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125" spc="-4" dirty="0">
                <a:solidFill>
                  <a:srgbClr val="359E90"/>
                </a:solidFill>
                <a:latin typeface="Arial Black"/>
                <a:cs typeface="Arial Black"/>
              </a:rPr>
              <a:t>лише</a:t>
            </a:r>
            <a:r>
              <a:rPr sz="1125" spc="4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125" spc="-8" dirty="0">
                <a:solidFill>
                  <a:srgbClr val="359E90"/>
                </a:solidFill>
                <a:latin typeface="Arial Black"/>
                <a:cs typeface="Arial Black"/>
              </a:rPr>
              <a:t>результат</a:t>
            </a:r>
            <a:r>
              <a:rPr sz="1125" spc="11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125" spc="-4" dirty="0">
                <a:solidFill>
                  <a:srgbClr val="359E90"/>
                </a:solidFill>
                <a:latin typeface="Arial Black"/>
                <a:cs typeface="Arial Black"/>
              </a:rPr>
              <a:t>Д</a:t>
            </a:r>
            <a:r>
              <a:rPr sz="1050" spc="-4" dirty="0">
                <a:solidFill>
                  <a:srgbClr val="359E90"/>
                </a:solidFill>
                <a:latin typeface="Arial Black"/>
                <a:cs typeface="Arial Black"/>
              </a:rPr>
              <a:t>ПА</a:t>
            </a:r>
            <a:endParaRPr sz="1050" dirty="0">
              <a:latin typeface="Arial Black"/>
              <a:cs typeface="Arial Black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7690" y="1025270"/>
            <a:ext cx="3517011" cy="930402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459986" y="1082420"/>
            <a:ext cx="3356134" cy="77617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5718" rIns="0" bIns="0" rtlCol="0">
            <a:spAutoFit/>
          </a:bodyPr>
          <a:lstStyle/>
          <a:p>
            <a:pPr marL="656749">
              <a:spcBef>
                <a:spcPts val="203"/>
              </a:spcBef>
            </a:pP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Особам,</a:t>
            </a:r>
            <a:r>
              <a:rPr sz="975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8" dirty="0">
                <a:solidFill>
                  <a:srgbClr val="5E5F5F"/>
                </a:solidFill>
                <a:latin typeface="Arial Black"/>
                <a:cs typeface="Arial Black"/>
              </a:rPr>
              <a:t>які</a:t>
            </a:r>
            <a:r>
              <a:rPr sz="97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мають</a:t>
            </a:r>
            <a:r>
              <a:rPr sz="975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отримати:</a:t>
            </a:r>
            <a:endParaRPr sz="975">
              <a:latin typeface="Arial Black"/>
              <a:cs typeface="Arial Black"/>
            </a:endParaRPr>
          </a:p>
          <a:p>
            <a:pPr marL="69056" marR="64770">
              <a:buChar char="-"/>
              <a:tabLst>
                <a:tab pos="186214" algn="l"/>
              </a:tabLst>
            </a:pP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оцінку</a:t>
            </a:r>
            <a:r>
              <a:rPr sz="975" spc="270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з</a:t>
            </a:r>
            <a:r>
              <a:rPr sz="975" spc="270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ДПА</a:t>
            </a:r>
            <a:r>
              <a:rPr sz="975" spc="278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та</a:t>
            </a:r>
            <a:r>
              <a:rPr sz="975" spc="25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вивчають</a:t>
            </a:r>
            <a:r>
              <a:rPr sz="975" spc="27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математику</a:t>
            </a:r>
            <a:r>
              <a:rPr sz="975" spc="266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на </a:t>
            </a:r>
            <a:r>
              <a:rPr sz="975" spc="-3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профільному</a:t>
            </a:r>
            <a:r>
              <a:rPr sz="975" spc="23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рівні;</a:t>
            </a:r>
            <a:endParaRPr sz="975">
              <a:latin typeface="Arial Black"/>
              <a:cs typeface="Arial Black"/>
            </a:endParaRPr>
          </a:p>
          <a:p>
            <a:pPr marL="69056" marR="64294">
              <a:buChar char="-"/>
              <a:tabLst>
                <a:tab pos="166688" algn="l"/>
              </a:tabLst>
            </a:pP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результат</a:t>
            </a:r>
            <a:r>
              <a:rPr sz="975" spc="127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dirty="0">
                <a:solidFill>
                  <a:srgbClr val="5E5F5F"/>
                </a:solidFill>
                <a:latin typeface="Arial Black"/>
                <a:cs typeface="Arial Black"/>
              </a:rPr>
              <a:t>ЗНО</a:t>
            </a:r>
            <a:r>
              <a:rPr sz="975" spc="120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з</a:t>
            </a:r>
            <a:r>
              <a:rPr sz="975" spc="116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математики</a:t>
            </a:r>
            <a:r>
              <a:rPr sz="975" spc="116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для</a:t>
            </a:r>
            <a:r>
              <a:rPr sz="975" spc="116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вступу</a:t>
            </a:r>
            <a:r>
              <a:rPr sz="975" spc="113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dirty="0">
                <a:solidFill>
                  <a:srgbClr val="5E5F5F"/>
                </a:solidFill>
                <a:latin typeface="Arial Black"/>
                <a:cs typeface="Arial Black"/>
              </a:rPr>
              <a:t>до </a:t>
            </a:r>
            <a:r>
              <a:rPr sz="975" spc="-3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8" dirty="0">
                <a:solidFill>
                  <a:srgbClr val="5E5F5F"/>
                </a:solidFill>
                <a:latin typeface="Arial Black"/>
                <a:cs typeface="Arial Black"/>
              </a:rPr>
              <a:t>закладів</a:t>
            </a:r>
            <a:r>
              <a:rPr sz="975" spc="1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8" dirty="0">
                <a:solidFill>
                  <a:srgbClr val="5E5F5F"/>
                </a:solidFill>
                <a:latin typeface="Arial Black"/>
                <a:cs typeface="Arial Black"/>
              </a:rPr>
              <a:t>вищої</a:t>
            </a:r>
            <a:r>
              <a:rPr sz="975" spc="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освіти</a:t>
            </a:r>
            <a:endParaRPr sz="975">
              <a:latin typeface="Arial Black"/>
              <a:cs typeface="Arial Black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770508" y="2164841"/>
            <a:ext cx="1368266" cy="353378"/>
          </a:xfrm>
          <a:custGeom>
            <a:avLst/>
            <a:gdLst/>
            <a:ahLst/>
            <a:cxnLst/>
            <a:rect l="l" t="t" r="r" b="b"/>
            <a:pathLst>
              <a:path w="1824354" h="471169">
                <a:moveTo>
                  <a:pt x="1824227" y="0"/>
                </a:moveTo>
                <a:lnTo>
                  <a:pt x="0" y="0"/>
                </a:lnTo>
                <a:lnTo>
                  <a:pt x="0" y="305943"/>
                </a:lnTo>
                <a:lnTo>
                  <a:pt x="853186" y="305943"/>
                </a:lnTo>
                <a:lnTo>
                  <a:pt x="853186" y="353187"/>
                </a:lnTo>
                <a:lnTo>
                  <a:pt x="794257" y="353187"/>
                </a:lnTo>
                <a:lnTo>
                  <a:pt x="912113" y="470916"/>
                </a:lnTo>
                <a:lnTo>
                  <a:pt x="1029970" y="353187"/>
                </a:lnTo>
                <a:lnTo>
                  <a:pt x="971041" y="353187"/>
                </a:lnTo>
                <a:lnTo>
                  <a:pt x="971041" y="305943"/>
                </a:lnTo>
                <a:lnTo>
                  <a:pt x="1824227" y="305943"/>
                </a:lnTo>
                <a:lnTo>
                  <a:pt x="1824227" y="0"/>
                </a:lnTo>
                <a:close/>
              </a:path>
            </a:pathLst>
          </a:custGeom>
          <a:solidFill>
            <a:srgbClr val="FDDB5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1013936" y="2180463"/>
            <a:ext cx="2757011" cy="2150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23825" algn="ctr">
              <a:spcBef>
                <a:spcPts val="79"/>
              </a:spcBef>
            </a:pP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потрібно</a:t>
            </a:r>
            <a:r>
              <a:rPr sz="1050" spc="-23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обрати</a:t>
            </a:r>
            <a:endParaRPr sz="1050" dirty="0">
              <a:latin typeface="Arial Black"/>
              <a:cs typeface="Arial Black"/>
            </a:endParaRPr>
          </a:p>
          <a:p>
            <a:pPr>
              <a:spcBef>
                <a:spcPts val="23"/>
              </a:spcBef>
            </a:pPr>
            <a:endParaRPr sz="1200" dirty="0">
              <a:latin typeface="Arial Black"/>
              <a:cs typeface="Arial Black"/>
            </a:endParaRPr>
          </a:p>
          <a:p>
            <a:pPr algn="ctr">
              <a:lnSpc>
                <a:spcPts val="1583"/>
              </a:lnSpc>
            </a:pP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Тест</a:t>
            </a:r>
            <a:r>
              <a:rPr sz="1350" spc="-2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1350" spc="-1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математики</a:t>
            </a:r>
            <a:endParaRPr sz="1350" dirty="0">
              <a:latin typeface="Arial Black"/>
              <a:cs typeface="Arial Black"/>
            </a:endParaRPr>
          </a:p>
          <a:p>
            <a:pPr algn="ctr">
              <a:lnSpc>
                <a:spcPts val="1673"/>
              </a:lnSpc>
            </a:pPr>
            <a:r>
              <a:rPr sz="1425" i="1" spc="124" dirty="0">
                <a:solidFill>
                  <a:srgbClr val="FFFFFF"/>
                </a:solidFill>
                <a:latin typeface="Arial"/>
                <a:cs typeface="Arial"/>
              </a:rPr>
              <a:t>(завдання</a:t>
            </a:r>
            <a:r>
              <a:rPr sz="1425" i="1" spc="4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25" i="1" spc="116" dirty="0">
                <a:solidFill>
                  <a:srgbClr val="FFFFFF"/>
                </a:solidFill>
                <a:latin typeface="Arial"/>
                <a:cs typeface="Arial"/>
              </a:rPr>
              <a:t>рівня</a:t>
            </a:r>
            <a:r>
              <a:rPr sz="1425" i="1" spc="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25" i="1" spc="11" dirty="0">
                <a:solidFill>
                  <a:srgbClr val="FFFFFF"/>
                </a:solidFill>
                <a:latin typeface="Arial"/>
                <a:cs typeface="Arial"/>
              </a:rPr>
              <a:t>стандарту)*</a:t>
            </a:r>
            <a:endParaRPr sz="1425" dirty="0">
              <a:latin typeface="Arial"/>
              <a:cs typeface="Arial"/>
            </a:endParaRPr>
          </a:p>
          <a:p>
            <a:pPr marL="100013" algn="ctr">
              <a:spcBef>
                <a:spcPts val="1635"/>
              </a:spcBef>
            </a:pP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який</a:t>
            </a:r>
            <a:r>
              <a:rPr sz="1050" spc="-4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містить</a:t>
            </a:r>
            <a:endParaRPr sz="1050" dirty="0">
              <a:latin typeface="Arial Black"/>
              <a:cs typeface="Arial Black"/>
            </a:endParaRPr>
          </a:p>
          <a:p>
            <a:pPr>
              <a:spcBef>
                <a:spcPts val="19"/>
              </a:spcBef>
            </a:pPr>
            <a:endParaRPr sz="1613" dirty="0">
              <a:latin typeface="Arial Black"/>
              <a:cs typeface="Arial Black"/>
            </a:endParaRPr>
          </a:p>
          <a:p>
            <a:pPr marL="184309">
              <a:spcBef>
                <a:spcPts val="4"/>
              </a:spcBef>
            </a:pP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Завдання</a:t>
            </a:r>
            <a:r>
              <a:rPr sz="1200" spc="-1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рівня стандарту</a:t>
            </a:r>
            <a:endParaRPr sz="1200" dirty="0">
              <a:latin typeface="Arial Black"/>
              <a:cs typeface="Arial Black"/>
            </a:endParaRPr>
          </a:p>
          <a:p>
            <a:pPr>
              <a:spcBef>
                <a:spcPts val="23"/>
              </a:spcBef>
            </a:pPr>
            <a:endParaRPr sz="1613" dirty="0">
              <a:latin typeface="Arial Black"/>
              <a:cs typeface="Arial Black"/>
            </a:endParaRPr>
          </a:p>
          <a:p>
            <a:pPr marL="363379" marR="259556" algn="ctr">
              <a:spcBef>
                <a:spcPts val="4"/>
              </a:spcBef>
            </a:pP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За</a:t>
            </a:r>
            <a:r>
              <a:rPr sz="1050" spc="-26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результатами</a:t>
            </a:r>
            <a:r>
              <a:rPr sz="1050" spc="-30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виконання </a:t>
            </a:r>
            <a:r>
              <a:rPr sz="1050" spc="-341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завдань учасники</a:t>
            </a:r>
            <a:r>
              <a:rPr sz="1050" spc="-11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ЗНО</a:t>
            </a:r>
            <a:endParaRPr sz="1050" dirty="0">
              <a:latin typeface="Arial Black"/>
              <a:cs typeface="Arial Blac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3422226" y="952119"/>
            <a:ext cx="4365319" cy="3790474"/>
            <a:chOff x="4562856" y="126491"/>
            <a:chExt cx="5820282" cy="5053966"/>
          </a:xfrm>
        </p:grpSpPr>
        <p:sp>
          <p:nvSpPr>
            <p:cNvPr id="23" name="object 23"/>
            <p:cNvSpPr/>
            <p:nvPr/>
          </p:nvSpPr>
          <p:spPr>
            <a:xfrm>
              <a:off x="4562856" y="126491"/>
              <a:ext cx="4456430" cy="1775460"/>
            </a:xfrm>
            <a:custGeom>
              <a:avLst/>
              <a:gdLst/>
              <a:ahLst/>
              <a:cxnLst/>
              <a:rect l="l" t="t" r="r" b="b"/>
              <a:pathLst>
                <a:path w="4456430" h="1775460">
                  <a:moveTo>
                    <a:pt x="478536" y="441579"/>
                  </a:moveTo>
                  <a:lnTo>
                    <a:pt x="358902" y="441579"/>
                  </a:lnTo>
                  <a:lnTo>
                    <a:pt x="358902" y="246888"/>
                  </a:lnTo>
                  <a:lnTo>
                    <a:pt x="119634" y="246888"/>
                  </a:lnTo>
                  <a:lnTo>
                    <a:pt x="119634" y="441579"/>
                  </a:lnTo>
                  <a:lnTo>
                    <a:pt x="0" y="441579"/>
                  </a:lnTo>
                  <a:lnTo>
                    <a:pt x="239268" y="719328"/>
                  </a:lnTo>
                  <a:lnTo>
                    <a:pt x="478536" y="441579"/>
                  </a:lnTo>
                  <a:close/>
                </a:path>
                <a:path w="4456430" h="1775460">
                  <a:moveTo>
                    <a:pt x="1202436" y="299466"/>
                  </a:moveTo>
                  <a:lnTo>
                    <a:pt x="902970" y="0"/>
                  </a:lnTo>
                  <a:lnTo>
                    <a:pt x="902970" y="149733"/>
                  </a:lnTo>
                  <a:lnTo>
                    <a:pt x="563880" y="149733"/>
                  </a:lnTo>
                  <a:lnTo>
                    <a:pt x="563880" y="449199"/>
                  </a:lnTo>
                  <a:lnTo>
                    <a:pt x="902970" y="449199"/>
                  </a:lnTo>
                  <a:lnTo>
                    <a:pt x="902970" y="598932"/>
                  </a:lnTo>
                  <a:lnTo>
                    <a:pt x="1202436" y="299466"/>
                  </a:lnTo>
                  <a:close/>
                </a:path>
                <a:path w="4456430" h="1775460">
                  <a:moveTo>
                    <a:pt x="4456176" y="1304544"/>
                  </a:moveTo>
                  <a:lnTo>
                    <a:pt x="2604516" y="1304544"/>
                  </a:lnTo>
                  <a:lnTo>
                    <a:pt x="2604516" y="1610487"/>
                  </a:lnTo>
                  <a:lnTo>
                    <a:pt x="3471545" y="1610487"/>
                  </a:lnTo>
                  <a:lnTo>
                    <a:pt x="3471545" y="1657731"/>
                  </a:lnTo>
                  <a:lnTo>
                    <a:pt x="3412617" y="1657731"/>
                  </a:lnTo>
                  <a:lnTo>
                    <a:pt x="3530346" y="1775460"/>
                  </a:lnTo>
                  <a:lnTo>
                    <a:pt x="3648075" y="1657731"/>
                  </a:lnTo>
                  <a:lnTo>
                    <a:pt x="3589147" y="1657731"/>
                  </a:lnTo>
                  <a:lnTo>
                    <a:pt x="3589147" y="1610487"/>
                  </a:lnTo>
                  <a:lnTo>
                    <a:pt x="4456176" y="1610487"/>
                  </a:lnTo>
                  <a:lnTo>
                    <a:pt x="4456176" y="1304544"/>
                  </a:lnTo>
                  <a:close/>
                </a:path>
              </a:pathLst>
            </a:custGeom>
            <a:solidFill>
              <a:srgbClr val="FDDB5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292339" y="2700527"/>
              <a:ext cx="2682240" cy="914400"/>
            </a:xfrm>
            <a:custGeom>
              <a:avLst/>
              <a:gdLst/>
              <a:ahLst/>
              <a:cxnLst/>
              <a:rect l="l" t="t" r="r" b="b"/>
              <a:pathLst>
                <a:path w="2682240" h="914400">
                  <a:moveTo>
                    <a:pt x="2529839" y="0"/>
                  </a:moveTo>
                  <a:lnTo>
                    <a:pt x="152400" y="0"/>
                  </a:ln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7766" y="810182"/>
                  </a:lnTo>
                  <a:lnTo>
                    <a:pt x="29394" y="852019"/>
                  </a:lnTo>
                  <a:lnTo>
                    <a:pt x="62380" y="885005"/>
                  </a:lnTo>
                  <a:lnTo>
                    <a:pt x="104217" y="906633"/>
                  </a:lnTo>
                  <a:lnTo>
                    <a:pt x="152400" y="914400"/>
                  </a:lnTo>
                  <a:lnTo>
                    <a:pt x="2529839" y="914400"/>
                  </a:lnTo>
                  <a:lnTo>
                    <a:pt x="2578022" y="906633"/>
                  </a:lnTo>
                  <a:lnTo>
                    <a:pt x="2619859" y="885005"/>
                  </a:lnTo>
                  <a:lnTo>
                    <a:pt x="2652845" y="852019"/>
                  </a:lnTo>
                  <a:lnTo>
                    <a:pt x="2674473" y="810182"/>
                  </a:lnTo>
                  <a:lnTo>
                    <a:pt x="2682239" y="762000"/>
                  </a:lnTo>
                  <a:lnTo>
                    <a:pt x="2682239" y="152400"/>
                  </a:lnTo>
                  <a:lnTo>
                    <a:pt x="2674473" y="104217"/>
                  </a:lnTo>
                  <a:lnTo>
                    <a:pt x="2652845" y="62380"/>
                  </a:lnTo>
                  <a:lnTo>
                    <a:pt x="2619859" y="29394"/>
                  </a:lnTo>
                  <a:lnTo>
                    <a:pt x="2578022" y="7766"/>
                  </a:lnTo>
                  <a:lnTo>
                    <a:pt x="2529839" y="0"/>
                  </a:lnTo>
                  <a:close/>
                </a:path>
              </a:pathLst>
            </a:custGeom>
            <a:solidFill>
              <a:srgbClr val="EC5F7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187440" y="2700527"/>
              <a:ext cx="2278380" cy="914400"/>
            </a:xfrm>
            <a:custGeom>
              <a:avLst/>
              <a:gdLst/>
              <a:ahLst/>
              <a:cxnLst/>
              <a:rect l="l" t="t" r="r" b="b"/>
              <a:pathLst>
                <a:path w="2278379" h="914400">
                  <a:moveTo>
                    <a:pt x="1765173" y="0"/>
                  </a:moveTo>
                  <a:lnTo>
                    <a:pt x="165988" y="0"/>
                  </a:lnTo>
                  <a:lnTo>
                    <a:pt x="113515" y="7766"/>
                  </a:lnTo>
                  <a:lnTo>
                    <a:pt x="67949" y="29394"/>
                  </a:lnTo>
                  <a:lnTo>
                    <a:pt x="32020" y="62380"/>
                  </a:lnTo>
                  <a:lnTo>
                    <a:pt x="8460" y="104217"/>
                  </a:lnTo>
                  <a:lnTo>
                    <a:pt x="0" y="152400"/>
                  </a:lnTo>
                  <a:lnTo>
                    <a:pt x="0" y="762000"/>
                  </a:lnTo>
                  <a:lnTo>
                    <a:pt x="8460" y="810182"/>
                  </a:lnTo>
                  <a:lnTo>
                    <a:pt x="32020" y="852019"/>
                  </a:lnTo>
                  <a:lnTo>
                    <a:pt x="67949" y="885005"/>
                  </a:lnTo>
                  <a:lnTo>
                    <a:pt x="113515" y="906633"/>
                  </a:lnTo>
                  <a:lnTo>
                    <a:pt x="165988" y="914400"/>
                  </a:lnTo>
                  <a:lnTo>
                    <a:pt x="1765173" y="914400"/>
                  </a:lnTo>
                  <a:lnTo>
                    <a:pt x="1805898" y="903093"/>
                  </a:lnTo>
                  <a:lnTo>
                    <a:pt x="1869495" y="878285"/>
                  </a:lnTo>
                  <a:lnTo>
                    <a:pt x="1913355" y="850370"/>
                  </a:lnTo>
                  <a:lnTo>
                    <a:pt x="1942355" y="819131"/>
                  </a:lnTo>
                  <a:lnTo>
                    <a:pt x="1961376" y="784352"/>
                  </a:lnTo>
                  <a:lnTo>
                    <a:pt x="1975295" y="745817"/>
                  </a:lnTo>
                  <a:lnTo>
                    <a:pt x="1988992" y="703311"/>
                  </a:lnTo>
                  <a:lnTo>
                    <a:pt x="1997282" y="680501"/>
                  </a:lnTo>
                  <a:lnTo>
                    <a:pt x="2019793" y="631632"/>
                  </a:lnTo>
                  <a:lnTo>
                    <a:pt x="2054280" y="578250"/>
                  </a:lnTo>
                  <a:lnTo>
                    <a:pt x="2105621" y="520141"/>
                  </a:lnTo>
                  <a:lnTo>
                    <a:pt x="2139136" y="489246"/>
                  </a:lnTo>
                  <a:lnTo>
                    <a:pt x="2178694" y="457087"/>
                  </a:lnTo>
                  <a:lnTo>
                    <a:pt x="2224905" y="423639"/>
                  </a:lnTo>
                  <a:lnTo>
                    <a:pt x="2278380" y="388874"/>
                  </a:lnTo>
                  <a:lnTo>
                    <a:pt x="2220438" y="382854"/>
                  </a:lnTo>
                  <a:lnTo>
                    <a:pt x="2169197" y="375476"/>
                  </a:lnTo>
                  <a:lnTo>
                    <a:pt x="2124240" y="366834"/>
                  </a:lnTo>
                  <a:lnTo>
                    <a:pt x="2085151" y="357022"/>
                  </a:lnTo>
                  <a:lnTo>
                    <a:pt x="2022911" y="334264"/>
                  </a:lnTo>
                  <a:lnTo>
                    <a:pt x="1979149" y="307956"/>
                  </a:lnTo>
                  <a:lnTo>
                    <a:pt x="1950536" y="278854"/>
                  </a:lnTo>
                  <a:lnTo>
                    <a:pt x="1928737" y="231609"/>
                  </a:lnTo>
                  <a:lnTo>
                    <a:pt x="1922296" y="182317"/>
                  </a:lnTo>
                  <a:lnTo>
                    <a:pt x="1920986" y="149575"/>
                  </a:lnTo>
                  <a:lnTo>
                    <a:pt x="1919978" y="133523"/>
                  </a:lnTo>
                  <a:lnTo>
                    <a:pt x="1910546" y="87771"/>
                  </a:lnTo>
                  <a:lnTo>
                    <a:pt x="1882766" y="47608"/>
                  </a:lnTo>
                  <a:lnTo>
                    <a:pt x="1848503" y="25194"/>
                  </a:lnTo>
                  <a:lnTo>
                    <a:pt x="1797762" y="7148"/>
                  </a:lnTo>
                  <a:lnTo>
                    <a:pt x="1765173" y="0"/>
                  </a:lnTo>
                  <a:close/>
                </a:path>
              </a:pathLst>
            </a:custGeom>
            <a:solidFill>
              <a:srgbClr val="85D6C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830823" y="4355592"/>
              <a:ext cx="4552315" cy="824865"/>
            </a:xfrm>
            <a:custGeom>
              <a:avLst/>
              <a:gdLst/>
              <a:ahLst/>
              <a:cxnLst/>
              <a:rect l="l" t="t" r="r" b="b"/>
              <a:pathLst>
                <a:path w="4552315" h="824864">
                  <a:moveTo>
                    <a:pt x="4414774" y="0"/>
                  </a:moveTo>
                  <a:lnTo>
                    <a:pt x="137413" y="0"/>
                  </a:lnTo>
                  <a:lnTo>
                    <a:pt x="93959" y="7000"/>
                  </a:lnTo>
                  <a:lnTo>
                    <a:pt x="56235" y="26497"/>
                  </a:lnTo>
                  <a:lnTo>
                    <a:pt x="26497" y="56235"/>
                  </a:lnTo>
                  <a:lnTo>
                    <a:pt x="7000" y="93959"/>
                  </a:lnTo>
                  <a:lnTo>
                    <a:pt x="0" y="137413"/>
                  </a:lnTo>
                  <a:lnTo>
                    <a:pt x="0" y="687069"/>
                  </a:lnTo>
                  <a:lnTo>
                    <a:pt x="7000" y="730524"/>
                  </a:lnTo>
                  <a:lnTo>
                    <a:pt x="26497" y="768248"/>
                  </a:lnTo>
                  <a:lnTo>
                    <a:pt x="56235" y="797986"/>
                  </a:lnTo>
                  <a:lnTo>
                    <a:pt x="93959" y="817483"/>
                  </a:lnTo>
                  <a:lnTo>
                    <a:pt x="137413" y="824483"/>
                  </a:lnTo>
                  <a:lnTo>
                    <a:pt x="4414774" y="824483"/>
                  </a:lnTo>
                  <a:lnTo>
                    <a:pt x="4458228" y="817483"/>
                  </a:lnTo>
                  <a:lnTo>
                    <a:pt x="4495952" y="797986"/>
                  </a:lnTo>
                  <a:lnTo>
                    <a:pt x="4525690" y="768248"/>
                  </a:lnTo>
                  <a:lnTo>
                    <a:pt x="4545187" y="730524"/>
                  </a:lnTo>
                  <a:lnTo>
                    <a:pt x="4552187" y="687069"/>
                  </a:lnTo>
                  <a:lnTo>
                    <a:pt x="4552187" y="137413"/>
                  </a:lnTo>
                  <a:lnTo>
                    <a:pt x="4545187" y="93959"/>
                  </a:lnTo>
                  <a:lnTo>
                    <a:pt x="4525690" y="56235"/>
                  </a:lnTo>
                  <a:lnTo>
                    <a:pt x="4495952" y="26497"/>
                  </a:lnTo>
                  <a:lnTo>
                    <a:pt x="4458228" y="7000"/>
                  </a:lnTo>
                  <a:lnTo>
                    <a:pt x="4414774" y="0"/>
                  </a:lnTo>
                  <a:close/>
                </a:path>
              </a:pathLst>
            </a:custGeom>
            <a:solidFill>
              <a:srgbClr val="359E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5934455" y="4411980"/>
              <a:ext cx="4318000" cy="198120"/>
            </a:xfrm>
            <a:custGeom>
              <a:avLst/>
              <a:gdLst/>
              <a:ahLst/>
              <a:cxnLst/>
              <a:rect l="l" t="t" r="r" b="b"/>
              <a:pathLst>
                <a:path w="4318000" h="198120">
                  <a:moveTo>
                    <a:pt x="4284472" y="0"/>
                  </a:moveTo>
                  <a:lnTo>
                    <a:pt x="33020" y="0"/>
                  </a:lnTo>
                  <a:lnTo>
                    <a:pt x="20145" y="2587"/>
                  </a:lnTo>
                  <a:lnTo>
                    <a:pt x="9652" y="9652"/>
                  </a:lnTo>
                  <a:lnTo>
                    <a:pt x="2587" y="20145"/>
                  </a:lnTo>
                  <a:lnTo>
                    <a:pt x="0" y="33020"/>
                  </a:lnTo>
                  <a:lnTo>
                    <a:pt x="0" y="165100"/>
                  </a:lnTo>
                  <a:lnTo>
                    <a:pt x="2587" y="177974"/>
                  </a:lnTo>
                  <a:lnTo>
                    <a:pt x="9651" y="188468"/>
                  </a:lnTo>
                  <a:lnTo>
                    <a:pt x="20145" y="195532"/>
                  </a:lnTo>
                  <a:lnTo>
                    <a:pt x="33020" y="198120"/>
                  </a:lnTo>
                  <a:lnTo>
                    <a:pt x="4284472" y="198120"/>
                  </a:lnTo>
                  <a:lnTo>
                    <a:pt x="4297346" y="195532"/>
                  </a:lnTo>
                  <a:lnTo>
                    <a:pt x="4307840" y="188468"/>
                  </a:lnTo>
                  <a:lnTo>
                    <a:pt x="4314904" y="177974"/>
                  </a:lnTo>
                  <a:lnTo>
                    <a:pt x="4317492" y="165100"/>
                  </a:lnTo>
                  <a:lnTo>
                    <a:pt x="4317492" y="33020"/>
                  </a:lnTo>
                  <a:lnTo>
                    <a:pt x="4314904" y="20145"/>
                  </a:lnTo>
                  <a:lnTo>
                    <a:pt x="4307840" y="9652"/>
                  </a:lnTo>
                  <a:lnTo>
                    <a:pt x="4297346" y="2587"/>
                  </a:lnTo>
                  <a:lnTo>
                    <a:pt x="4284472" y="0"/>
                  </a:lnTo>
                  <a:close/>
                </a:path>
              </a:pathLst>
            </a:custGeom>
            <a:solidFill>
              <a:srgbClr val="85D6C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819379" y="4801552"/>
            <a:ext cx="1072991" cy="81753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429" algn="ctr">
              <a:spcBef>
                <a:spcPts val="75"/>
              </a:spcBef>
            </a:pP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ОТРИМУЮТЬ</a:t>
            </a:r>
            <a:endParaRPr sz="1050" dirty="0">
              <a:latin typeface="Arial Black"/>
              <a:cs typeface="Arial Black"/>
            </a:endParaRPr>
          </a:p>
          <a:p>
            <a:pPr marL="9049" marR="3810" indent="1905" algn="ctr">
              <a:spcBef>
                <a:spcPts val="4"/>
              </a:spcBef>
            </a:pP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оцінку з ДПА </a:t>
            </a:r>
            <a:r>
              <a:rPr sz="1050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(1-12 балів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за </a:t>
            </a:r>
            <a:r>
              <a:rPr sz="1050" spc="-341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шкалою</a:t>
            </a:r>
            <a:r>
              <a:rPr sz="1050" spc="-68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рівня </a:t>
            </a:r>
            <a:r>
              <a:rPr sz="1050" spc="-341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стандарту)</a:t>
            </a:r>
            <a:endParaRPr sz="1050" dirty="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321434" y="4860035"/>
            <a:ext cx="1392554" cy="221933"/>
          </a:xfrm>
          <a:custGeom>
            <a:avLst/>
            <a:gdLst/>
            <a:ahLst/>
            <a:cxnLst/>
            <a:rect l="l" t="t" r="r" b="b"/>
            <a:pathLst>
              <a:path w="1856739" h="295910">
                <a:moveTo>
                  <a:pt x="1806956" y="0"/>
                </a:moveTo>
                <a:lnTo>
                  <a:pt x="49275" y="0"/>
                </a:lnTo>
                <a:lnTo>
                  <a:pt x="30110" y="3877"/>
                </a:lnTo>
                <a:lnTo>
                  <a:pt x="14446" y="14446"/>
                </a:lnTo>
                <a:lnTo>
                  <a:pt x="3877" y="30110"/>
                </a:lnTo>
                <a:lnTo>
                  <a:pt x="0" y="49275"/>
                </a:lnTo>
                <a:lnTo>
                  <a:pt x="0" y="246379"/>
                </a:lnTo>
                <a:lnTo>
                  <a:pt x="3877" y="265561"/>
                </a:lnTo>
                <a:lnTo>
                  <a:pt x="14446" y="281224"/>
                </a:lnTo>
                <a:lnTo>
                  <a:pt x="30110" y="291783"/>
                </a:lnTo>
                <a:lnTo>
                  <a:pt x="49275" y="295655"/>
                </a:lnTo>
                <a:lnTo>
                  <a:pt x="1806956" y="295655"/>
                </a:lnTo>
                <a:lnTo>
                  <a:pt x="1826121" y="291783"/>
                </a:lnTo>
                <a:lnTo>
                  <a:pt x="1841785" y="281224"/>
                </a:lnTo>
                <a:lnTo>
                  <a:pt x="1852354" y="265561"/>
                </a:lnTo>
                <a:lnTo>
                  <a:pt x="1856232" y="246379"/>
                </a:lnTo>
                <a:lnTo>
                  <a:pt x="1856232" y="49275"/>
                </a:lnTo>
                <a:lnTo>
                  <a:pt x="1852354" y="30110"/>
                </a:lnTo>
                <a:lnTo>
                  <a:pt x="1841785" y="14446"/>
                </a:lnTo>
                <a:lnTo>
                  <a:pt x="1826121" y="3877"/>
                </a:lnTo>
                <a:lnTo>
                  <a:pt x="1806956" y="0"/>
                </a:lnTo>
                <a:close/>
              </a:path>
            </a:pathLst>
          </a:custGeom>
          <a:solidFill>
            <a:srgbClr val="E9AEA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 txBox="1"/>
          <p:nvPr/>
        </p:nvSpPr>
        <p:spPr>
          <a:xfrm>
            <a:off x="2384584" y="4885944"/>
            <a:ext cx="1254919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050" spc="-4" dirty="0">
                <a:solidFill>
                  <a:srgbClr val="585858"/>
                </a:solidFill>
                <a:latin typeface="Arial Black"/>
                <a:cs typeface="Arial Black"/>
              </a:rPr>
              <a:t>НЕ</a:t>
            </a:r>
            <a:r>
              <a:rPr sz="1050" spc="-49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85858"/>
                </a:solidFill>
                <a:latin typeface="Arial Black"/>
                <a:cs typeface="Arial Black"/>
              </a:rPr>
              <a:t>ОТРИМУЮТЬ</a:t>
            </a:r>
            <a:endParaRPr sz="1050">
              <a:latin typeface="Arial Black"/>
              <a:cs typeface="Arial Black"/>
            </a:endParaRPr>
          </a:p>
          <a:p>
            <a:pPr marL="71914" marR="65246" algn="ctr">
              <a:spcBef>
                <a:spcPts val="4"/>
              </a:spcBef>
            </a:pPr>
            <a:r>
              <a:rPr sz="1050" dirty="0">
                <a:solidFill>
                  <a:srgbClr val="FFFFFF"/>
                </a:solidFill>
                <a:latin typeface="Arial Black"/>
                <a:cs typeface="Arial Black"/>
              </a:rPr>
              <a:t>результат</a:t>
            </a:r>
            <a:r>
              <a:rPr sz="1050" spc="-7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Arial Black"/>
                <a:cs typeface="Arial Black"/>
              </a:rPr>
              <a:t>ЗНО </a:t>
            </a:r>
            <a:r>
              <a:rPr sz="1050" spc="-33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FFFFFF"/>
                </a:solidFill>
                <a:latin typeface="Arial Black"/>
                <a:cs typeface="Arial Black"/>
              </a:rPr>
              <a:t>за </a:t>
            </a:r>
            <a:r>
              <a:rPr sz="1050" spc="-4" dirty="0">
                <a:solidFill>
                  <a:srgbClr val="FFFFFF"/>
                </a:solidFill>
                <a:latin typeface="Arial Black"/>
                <a:cs typeface="Arial Black"/>
              </a:rPr>
              <a:t>шкалою </a:t>
            </a:r>
            <a:r>
              <a:rPr sz="1050" dirty="0">
                <a:solidFill>
                  <a:srgbClr val="FFFFFF"/>
                </a:solidFill>
                <a:latin typeface="Arial Black"/>
                <a:cs typeface="Arial Black"/>
              </a:rPr>
              <a:t> 100-200</a:t>
            </a:r>
            <a:r>
              <a:rPr sz="1050" spc="-2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FFFFFF"/>
                </a:solidFill>
                <a:latin typeface="Arial Black"/>
                <a:cs typeface="Arial Black"/>
              </a:rPr>
              <a:t>балів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784027" y="3092539"/>
            <a:ext cx="967264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905" algn="ctr">
              <a:spcBef>
                <a:spcPts val="71"/>
              </a:spcBef>
            </a:pPr>
            <a:r>
              <a:rPr sz="1200" spc="-4" dirty="0">
                <a:solidFill>
                  <a:srgbClr val="5E5F5F"/>
                </a:solidFill>
                <a:latin typeface="Arial Black"/>
                <a:cs typeface="Arial Black"/>
              </a:rPr>
              <a:t>рівня</a:t>
            </a:r>
            <a:endParaRPr sz="1200">
              <a:latin typeface="Arial Black"/>
              <a:cs typeface="Arial Black"/>
            </a:endParaRPr>
          </a:p>
          <a:p>
            <a:pPr algn="ctr">
              <a:spcBef>
                <a:spcPts val="4"/>
              </a:spcBef>
            </a:pPr>
            <a:r>
              <a:rPr sz="1200" spc="-4" dirty="0">
                <a:solidFill>
                  <a:srgbClr val="5E5F5F"/>
                </a:solidFill>
                <a:latin typeface="Arial Black"/>
                <a:cs typeface="Arial Black"/>
              </a:rPr>
              <a:t>стандарту*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418897" y="2957036"/>
            <a:ext cx="831533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>
                <a:solidFill>
                  <a:srgbClr val="FFFFFF"/>
                </a:solidFill>
                <a:latin typeface="Arial Black"/>
                <a:cs typeface="Arial Black"/>
              </a:rPr>
              <a:t>завдання</a:t>
            </a:r>
            <a:endParaRPr sz="1200">
              <a:latin typeface="Arial Black"/>
              <a:cs typeface="Arial Black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649725" y="3598164"/>
            <a:ext cx="2888456" cy="601504"/>
          </a:xfrm>
          <a:custGeom>
            <a:avLst/>
            <a:gdLst/>
            <a:ahLst/>
            <a:cxnLst/>
            <a:rect l="l" t="t" r="r" b="b"/>
            <a:pathLst>
              <a:path w="3851275" h="802004">
                <a:moveTo>
                  <a:pt x="3851147" y="0"/>
                </a:moveTo>
                <a:lnTo>
                  <a:pt x="0" y="0"/>
                </a:lnTo>
                <a:lnTo>
                  <a:pt x="0" y="520827"/>
                </a:lnTo>
                <a:lnTo>
                  <a:pt x="1825370" y="520827"/>
                </a:lnTo>
                <a:lnTo>
                  <a:pt x="1825370" y="601218"/>
                </a:lnTo>
                <a:lnTo>
                  <a:pt x="1725167" y="601218"/>
                </a:lnTo>
                <a:lnTo>
                  <a:pt x="1925573" y="801624"/>
                </a:lnTo>
                <a:lnTo>
                  <a:pt x="2125979" y="601218"/>
                </a:lnTo>
                <a:lnTo>
                  <a:pt x="2025776" y="601218"/>
                </a:lnTo>
                <a:lnTo>
                  <a:pt x="2025776" y="520827"/>
                </a:lnTo>
                <a:lnTo>
                  <a:pt x="3851147" y="520827"/>
                </a:lnTo>
                <a:lnTo>
                  <a:pt x="3851147" y="0"/>
                </a:lnTo>
                <a:close/>
              </a:path>
            </a:pathLst>
          </a:custGeom>
          <a:solidFill>
            <a:srgbClr val="FDDB5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34" name="object 34"/>
          <p:cNvGrpSpPr/>
          <p:nvPr/>
        </p:nvGrpSpPr>
        <p:grpSpPr>
          <a:xfrm>
            <a:off x="4315967" y="4783455"/>
            <a:ext cx="3490913" cy="644843"/>
            <a:chOff x="5754623" y="5234940"/>
            <a:chExt cx="4654550" cy="859790"/>
          </a:xfrm>
        </p:grpSpPr>
        <p:sp>
          <p:nvSpPr>
            <p:cNvPr id="35" name="object 35"/>
            <p:cNvSpPr/>
            <p:nvPr/>
          </p:nvSpPr>
          <p:spPr>
            <a:xfrm>
              <a:off x="5754623" y="5234940"/>
              <a:ext cx="4654550" cy="859790"/>
            </a:xfrm>
            <a:custGeom>
              <a:avLst/>
              <a:gdLst/>
              <a:ahLst/>
              <a:cxnLst/>
              <a:rect l="l" t="t" r="r" b="b"/>
              <a:pathLst>
                <a:path w="4654550" h="859789">
                  <a:moveTo>
                    <a:pt x="4511040" y="0"/>
                  </a:moveTo>
                  <a:lnTo>
                    <a:pt x="143255" y="0"/>
                  </a:lnTo>
                  <a:lnTo>
                    <a:pt x="97974" y="7303"/>
                  </a:lnTo>
                  <a:lnTo>
                    <a:pt x="58649" y="27639"/>
                  </a:lnTo>
                  <a:lnTo>
                    <a:pt x="27639" y="58649"/>
                  </a:lnTo>
                  <a:lnTo>
                    <a:pt x="7303" y="97974"/>
                  </a:lnTo>
                  <a:lnTo>
                    <a:pt x="0" y="143256"/>
                  </a:lnTo>
                  <a:lnTo>
                    <a:pt x="0" y="716280"/>
                  </a:lnTo>
                  <a:lnTo>
                    <a:pt x="7303" y="761561"/>
                  </a:lnTo>
                  <a:lnTo>
                    <a:pt x="27639" y="800886"/>
                  </a:lnTo>
                  <a:lnTo>
                    <a:pt x="58649" y="831896"/>
                  </a:lnTo>
                  <a:lnTo>
                    <a:pt x="97974" y="852232"/>
                  </a:lnTo>
                  <a:lnTo>
                    <a:pt x="143255" y="859536"/>
                  </a:lnTo>
                  <a:lnTo>
                    <a:pt x="4511040" y="859536"/>
                  </a:lnTo>
                  <a:lnTo>
                    <a:pt x="4556321" y="852232"/>
                  </a:lnTo>
                  <a:lnTo>
                    <a:pt x="4595646" y="831896"/>
                  </a:lnTo>
                  <a:lnTo>
                    <a:pt x="4626656" y="800886"/>
                  </a:lnTo>
                  <a:lnTo>
                    <a:pt x="4646992" y="761561"/>
                  </a:lnTo>
                  <a:lnTo>
                    <a:pt x="4654296" y="716280"/>
                  </a:lnTo>
                  <a:lnTo>
                    <a:pt x="4654296" y="143256"/>
                  </a:lnTo>
                  <a:lnTo>
                    <a:pt x="4646992" y="97974"/>
                  </a:lnTo>
                  <a:lnTo>
                    <a:pt x="4626656" y="58649"/>
                  </a:lnTo>
                  <a:lnTo>
                    <a:pt x="4595646" y="27639"/>
                  </a:lnTo>
                  <a:lnTo>
                    <a:pt x="4556321" y="7303"/>
                  </a:lnTo>
                  <a:lnTo>
                    <a:pt x="4511040" y="0"/>
                  </a:lnTo>
                  <a:close/>
                </a:path>
              </a:pathLst>
            </a:custGeom>
            <a:solidFill>
              <a:srgbClr val="EC5F7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756147" y="5247132"/>
              <a:ext cx="4627245" cy="299085"/>
            </a:xfrm>
            <a:custGeom>
              <a:avLst/>
              <a:gdLst/>
              <a:ahLst/>
              <a:cxnLst/>
              <a:rect l="l" t="t" r="r" b="b"/>
              <a:pathLst>
                <a:path w="4627245" h="299085">
                  <a:moveTo>
                    <a:pt x="4577080" y="0"/>
                  </a:moveTo>
                  <a:lnTo>
                    <a:pt x="49784" y="0"/>
                  </a:lnTo>
                  <a:lnTo>
                    <a:pt x="30432" y="3921"/>
                  </a:lnTo>
                  <a:lnTo>
                    <a:pt x="14604" y="14605"/>
                  </a:lnTo>
                  <a:lnTo>
                    <a:pt x="3921" y="30432"/>
                  </a:lnTo>
                  <a:lnTo>
                    <a:pt x="0" y="49784"/>
                  </a:lnTo>
                  <a:lnTo>
                    <a:pt x="0" y="248920"/>
                  </a:lnTo>
                  <a:lnTo>
                    <a:pt x="3921" y="268271"/>
                  </a:lnTo>
                  <a:lnTo>
                    <a:pt x="14604" y="284099"/>
                  </a:lnTo>
                  <a:lnTo>
                    <a:pt x="30432" y="294782"/>
                  </a:lnTo>
                  <a:lnTo>
                    <a:pt x="49784" y="298704"/>
                  </a:lnTo>
                  <a:lnTo>
                    <a:pt x="4577080" y="298704"/>
                  </a:lnTo>
                  <a:lnTo>
                    <a:pt x="4596431" y="294782"/>
                  </a:lnTo>
                  <a:lnTo>
                    <a:pt x="4612258" y="284099"/>
                  </a:lnTo>
                  <a:lnTo>
                    <a:pt x="4622942" y="268271"/>
                  </a:lnTo>
                  <a:lnTo>
                    <a:pt x="4626863" y="248920"/>
                  </a:lnTo>
                  <a:lnTo>
                    <a:pt x="4626863" y="49784"/>
                  </a:lnTo>
                  <a:lnTo>
                    <a:pt x="4622942" y="30432"/>
                  </a:lnTo>
                  <a:lnTo>
                    <a:pt x="4612258" y="14605"/>
                  </a:lnTo>
                  <a:lnTo>
                    <a:pt x="4596431" y="3921"/>
                  </a:lnTo>
                  <a:lnTo>
                    <a:pt x="4577080" y="0"/>
                  </a:lnTo>
                  <a:close/>
                </a:path>
              </a:pathLst>
            </a:custGeom>
            <a:solidFill>
              <a:srgbClr val="E9AEA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4418839" y="5472684"/>
            <a:ext cx="3317081" cy="464344"/>
            <a:chOff x="5891784" y="6153911"/>
            <a:chExt cx="4422775" cy="619125"/>
          </a:xfrm>
        </p:grpSpPr>
        <p:sp>
          <p:nvSpPr>
            <p:cNvPr id="38" name="object 38"/>
            <p:cNvSpPr/>
            <p:nvPr/>
          </p:nvSpPr>
          <p:spPr>
            <a:xfrm>
              <a:off x="5891784" y="6153911"/>
              <a:ext cx="4422775" cy="619125"/>
            </a:xfrm>
            <a:custGeom>
              <a:avLst/>
              <a:gdLst/>
              <a:ahLst/>
              <a:cxnLst/>
              <a:rect l="l" t="t" r="r" b="b"/>
              <a:pathLst>
                <a:path w="4422775" h="619125">
                  <a:moveTo>
                    <a:pt x="4319523" y="0"/>
                  </a:moveTo>
                  <a:lnTo>
                    <a:pt x="103124" y="0"/>
                  </a:lnTo>
                  <a:lnTo>
                    <a:pt x="63007" y="8104"/>
                  </a:lnTo>
                  <a:lnTo>
                    <a:pt x="30225" y="30206"/>
                  </a:lnTo>
                  <a:lnTo>
                    <a:pt x="8112" y="62986"/>
                  </a:lnTo>
                  <a:lnTo>
                    <a:pt x="0" y="103123"/>
                  </a:lnTo>
                  <a:lnTo>
                    <a:pt x="0" y="515619"/>
                  </a:lnTo>
                  <a:lnTo>
                    <a:pt x="8112" y="555757"/>
                  </a:lnTo>
                  <a:lnTo>
                    <a:pt x="30225" y="588537"/>
                  </a:lnTo>
                  <a:lnTo>
                    <a:pt x="63007" y="610639"/>
                  </a:lnTo>
                  <a:lnTo>
                    <a:pt x="103124" y="618744"/>
                  </a:lnTo>
                  <a:lnTo>
                    <a:pt x="4319523" y="618744"/>
                  </a:lnTo>
                  <a:lnTo>
                    <a:pt x="4359640" y="610639"/>
                  </a:lnTo>
                  <a:lnTo>
                    <a:pt x="4392421" y="588537"/>
                  </a:lnTo>
                  <a:lnTo>
                    <a:pt x="4414535" y="555757"/>
                  </a:lnTo>
                  <a:lnTo>
                    <a:pt x="4422647" y="515619"/>
                  </a:lnTo>
                  <a:lnTo>
                    <a:pt x="4422647" y="103123"/>
                  </a:lnTo>
                  <a:lnTo>
                    <a:pt x="4414535" y="62986"/>
                  </a:lnTo>
                  <a:lnTo>
                    <a:pt x="4392421" y="30206"/>
                  </a:lnTo>
                  <a:lnTo>
                    <a:pt x="4359640" y="8104"/>
                  </a:lnTo>
                  <a:lnTo>
                    <a:pt x="4319523" y="0"/>
                  </a:lnTo>
                  <a:close/>
                </a:path>
              </a:pathLst>
            </a:custGeom>
            <a:solidFill>
              <a:srgbClr val="85D6C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6527292" y="6179819"/>
              <a:ext cx="3421379" cy="173990"/>
            </a:xfrm>
            <a:custGeom>
              <a:avLst/>
              <a:gdLst/>
              <a:ahLst/>
              <a:cxnLst/>
              <a:rect l="l" t="t" r="r" b="b"/>
              <a:pathLst>
                <a:path w="3421379" h="173989">
                  <a:moveTo>
                    <a:pt x="3392424" y="0"/>
                  </a:moveTo>
                  <a:lnTo>
                    <a:pt x="28955" y="0"/>
                  </a:lnTo>
                  <a:lnTo>
                    <a:pt x="17680" y="2275"/>
                  </a:lnTo>
                  <a:lnTo>
                    <a:pt x="8477" y="8482"/>
                  </a:lnTo>
                  <a:lnTo>
                    <a:pt x="2274" y="17686"/>
                  </a:lnTo>
                  <a:lnTo>
                    <a:pt x="0" y="28955"/>
                  </a:lnTo>
                  <a:lnTo>
                    <a:pt x="0" y="144779"/>
                  </a:lnTo>
                  <a:lnTo>
                    <a:pt x="2274" y="156049"/>
                  </a:lnTo>
                  <a:lnTo>
                    <a:pt x="8477" y="165253"/>
                  </a:lnTo>
                  <a:lnTo>
                    <a:pt x="17680" y="171460"/>
                  </a:lnTo>
                  <a:lnTo>
                    <a:pt x="28955" y="173735"/>
                  </a:lnTo>
                  <a:lnTo>
                    <a:pt x="3392424" y="173735"/>
                  </a:lnTo>
                  <a:lnTo>
                    <a:pt x="3403699" y="171460"/>
                  </a:lnTo>
                  <a:lnTo>
                    <a:pt x="3412902" y="165253"/>
                  </a:lnTo>
                  <a:lnTo>
                    <a:pt x="3419105" y="156049"/>
                  </a:lnTo>
                  <a:lnTo>
                    <a:pt x="3421379" y="144779"/>
                  </a:lnTo>
                  <a:lnTo>
                    <a:pt x="3421379" y="28955"/>
                  </a:lnTo>
                  <a:lnTo>
                    <a:pt x="3419105" y="17686"/>
                  </a:lnTo>
                  <a:lnTo>
                    <a:pt x="3412902" y="8482"/>
                  </a:lnTo>
                  <a:lnTo>
                    <a:pt x="3403699" y="2275"/>
                  </a:lnTo>
                  <a:lnTo>
                    <a:pt x="3392424" y="0"/>
                  </a:lnTo>
                  <a:close/>
                </a:path>
              </a:pathLst>
            </a:custGeom>
            <a:solidFill>
              <a:srgbClr val="FDDB5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4448651" y="3139916"/>
            <a:ext cx="3221831" cy="2744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18836" marR="279559" indent="-284798">
              <a:spcBef>
                <a:spcPts val="71"/>
              </a:spcBef>
            </a:pP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профі</a:t>
            </a:r>
            <a:r>
              <a:rPr sz="1200" spc="-11" dirty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ьного  рівня*</a:t>
            </a:r>
            <a:endParaRPr sz="1200" dirty="0">
              <a:latin typeface="Arial Black"/>
              <a:cs typeface="Arial Black"/>
            </a:endParaRPr>
          </a:p>
          <a:p>
            <a:pPr marL="346710" marR="273844" indent="6668" algn="ctr">
              <a:spcBef>
                <a:spcPts val="863"/>
              </a:spcBef>
            </a:pP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За результатами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виконання </a:t>
            </a: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завдань</a:t>
            </a:r>
            <a:r>
              <a:rPr sz="1050" spc="-8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учасники</a:t>
            </a:r>
            <a:r>
              <a:rPr sz="1050" spc="-11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ЗНО</a:t>
            </a:r>
            <a:r>
              <a:rPr sz="1050" spc="-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отримують</a:t>
            </a:r>
            <a:endParaRPr sz="1050" dirty="0">
              <a:latin typeface="Arial Black"/>
              <a:cs typeface="Arial Black"/>
            </a:endParaRPr>
          </a:p>
          <a:p>
            <a:pPr>
              <a:spcBef>
                <a:spcPts val="45"/>
              </a:spcBef>
            </a:pPr>
            <a:endParaRPr sz="1200" dirty="0">
              <a:latin typeface="Arial Black"/>
              <a:cs typeface="Arial Black"/>
            </a:endParaRPr>
          </a:p>
          <a:p>
            <a:pPr marL="50959" marR="3810" indent="-20003" algn="ctr">
              <a:lnSpc>
                <a:spcPct val="102800"/>
              </a:lnSpc>
            </a:pPr>
            <a:r>
              <a:rPr sz="863" spc="-4" dirty="0">
                <a:solidFill>
                  <a:srgbClr val="585858"/>
                </a:solidFill>
                <a:latin typeface="Arial Black"/>
                <a:cs typeface="Arial Black"/>
              </a:rPr>
              <a:t>*Ті,</a:t>
            </a:r>
            <a:r>
              <a:rPr sz="863" spc="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dirty="0">
                <a:solidFill>
                  <a:srgbClr val="585858"/>
                </a:solidFill>
                <a:latin typeface="Arial Black"/>
                <a:cs typeface="Arial Black"/>
              </a:rPr>
              <a:t>хто</a:t>
            </a:r>
            <a:r>
              <a:rPr sz="863" spc="-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spc="-4" dirty="0">
                <a:solidFill>
                  <a:srgbClr val="585858"/>
                </a:solidFill>
                <a:latin typeface="Arial Black"/>
                <a:cs typeface="Arial Black"/>
              </a:rPr>
              <a:t>вивчав</a:t>
            </a:r>
            <a:r>
              <a:rPr sz="863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spc="-4" dirty="0">
                <a:solidFill>
                  <a:srgbClr val="585858"/>
                </a:solidFill>
                <a:latin typeface="Arial Black"/>
                <a:cs typeface="Arial Black"/>
              </a:rPr>
              <a:t>математику</a:t>
            </a:r>
            <a:r>
              <a:rPr sz="863" spc="-11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spc="-4" dirty="0">
                <a:solidFill>
                  <a:srgbClr val="585858"/>
                </a:solidFill>
                <a:latin typeface="Arial Black"/>
                <a:cs typeface="Arial Black"/>
              </a:rPr>
              <a:t>на</a:t>
            </a:r>
            <a:r>
              <a:rPr sz="863" spc="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spc="-4" dirty="0">
                <a:solidFill>
                  <a:srgbClr val="585858"/>
                </a:solidFill>
                <a:latin typeface="Arial Black"/>
                <a:cs typeface="Arial Black"/>
              </a:rPr>
              <a:t>рівні</a:t>
            </a:r>
            <a:r>
              <a:rPr sz="863" spc="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dirty="0">
                <a:solidFill>
                  <a:srgbClr val="585858"/>
                </a:solidFill>
                <a:latin typeface="Arial Black"/>
                <a:cs typeface="Arial Black"/>
              </a:rPr>
              <a:t>стандарту,</a:t>
            </a:r>
            <a:r>
              <a:rPr sz="863" spc="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dirty="0">
                <a:solidFill>
                  <a:srgbClr val="585858"/>
                </a:solidFill>
                <a:latin typeface="Arial Black"/>
                <a:cs typeface="Arial Black"/>
              </a:rPr>
              <a:t>– </a:t>
            </a:r>
            <a:r>
              <a:rPr sz="863" spc="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оцінку </a:t>
            </a:r>
            <a:r>
              <a:rPr sz="825" dirty="0">
                <a:solidFill>
                  <a:srgbClr val="FFFFFF"/>
                </a:solidFill>
                <a:latin typeface="Arial Black"/>
                <a:cs typeface="Arial Black"/>
              </a:rPr>
              <a:t>з ДПА (1-12 балів за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шкалою </a:t>
            </a:r>
            <a:r>
              <a:rPr sz="825" dirty="0">
                <a:solidFill>
                  <a:srgbClr val="FFFFFF"/>
                </a:solidFill>
                <a:latin typeface="Arial Black"/>
                <a:cs typeface="Arial Black"/>
              </a:rPr>
              <a:t>рівня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стандарту) </a:t>
            </a:r>
            <a:r>
              <a:rPr sz="825" spc="-26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за</a:t>
            </a:r>
            <a:r>
              <a:rPr sz="825" spc="-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результатом</a:t>
            </a:r>
            <a:r>
              <a:rPr sz="825" spc="1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dirty="0">
                <a:solidFill>
                  <a:srgbClr val="FFFFFF"/>
                </a:solidFill>
                <a:latin typeface="Arial Black"/>
                <a:cs typeface="Arial Black"/>
              </a:rPr>
              <a:t>виконання</a:t>
            </a:r>
            <a:endParaRPr sz="825" dirty="0">
              <a:latin typeface="Arial Black"/>
              <a:cs typeface="Arial Black"/>
            </a:endParaRPr>
          </a:p>
          <a:p>
            <a:pPr marL="40958" algn="ctr">
              <a:spcBef>
                <a:spcPts val="4"/>
              </a:spcBef>
            </a:pP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завдань</a:t>
            </a:r>
            <a:r>
              <a:rPr sz="825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dirty="0">
                <a:solidFill>
                  <a:srgbClr val="FFFFFF"/>
                </a:solidFill>
                <a:latin typeface="Arial Black"/>
                <a:cs typeface="Arial Black"/>
              </a:rPr>
              <a:t>рівня</a:t>
            </a:r>
            <a:r>
              <a:rPr sz="825" spc="-2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стандарту</a:t>
            </a:r>
            <a:endParaRPr sz="825" dirty="0">
              <a:latin typeface="Arial Black"/>
              <a:cs typeface="Arial Black"/>
            </a:endParaRPr>
          </a:p>
          <a:p>
            <a:pPr>
              <a:spcBef>
                <a:spcPts val="41"/>
              </a:spcBef>
            </a:pPr>
            <a:endParaRPr sz="788" dirty="0">
              <a:latin typeface="Arial Black"/>
              <a:cs typeface="Arial Black"/>
            </a:endParaRPr>
          </a:p>
          <a:p>
            <a:pPr marR="8573" algn="ctr">
              <a:spcBef>
                <a:spcPts val="4"/>
              </a:spcBef>
            </a:pPr>
            <a:r>
              <a:rPr sz="863" spc="-4" dirty="0">
                <a:solidFill>
                  <a:srgbClr val="585858"/>
                </a:solidFill>
                <a:latin typeface="Arial Black"/>
                <a:cs typeface="Arial Black"/>
              </a:rPr>
              <a:t>*Ті,</a:t>
            </a:r>
            <a:r>
              <a:rPr sz="863" spc="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dirty="0">
                <a:solidFill>
                  <a:srgbClr val="585858"/>
                </a:solidFill>
                <a:latin typeface="Arial Black"/>
                <a:cs typeface="Arial Black"/>
              </a:rPr>
              <a:t>хто</a:t>
            </a:r>
            <a:r>
              <a:rPr sz="863" spc="-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spc="-4" dirty="0">
                <a:solidFill>
                  <a:srgbClr val="585858"/>
                </a:solidFill>
                <a:latin typeface="Arial Black"/>
                <a:cs typeface="Arial Black"/>
              </a:rPr>
              <a:t>вивчав</a:t>
            </a:r>
            <a:r>
              <a:rPr sz="863" spc="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spc="-4" dirty="0">
                <a:solidFill>
                  <a:srgbClr val="585858"/>
                </a:solidFill>
                <a:latin typeface="Arial Black"/>
                <a:cs typeface="Arial Black"/>
              </a:rPr>
              <a:t>математику</a:t>
            </a:r>
            <a:r>
              <a:rPr sz="863" spc="-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spc="-4" dirty="0">
                <a:solidFill>
                  <a:srgbClr val="585858"/>
                </a:solidFill>
                <a:latin typeface="Arial Black"/>
                <a:cs typeface="Arial Black"/>
              </a:rPr>
              <a:t>на</a:t>
            </a:r>
            <a:r>
              <a:rPr sz="863" spc="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dirty="0">
                <a:solidFill>
                  <a:srgbClr val="585858"/>
                </a:solidFill>
                <a:latin typeface="Arial Black"/>
                <a:cs typeface="Arial Black"/>
              </a:rPr>
              <a:t>профільному</a:t>
            </a:r>
            <a:r>
              <a:rPr sz="863" spc="-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spc="-4" dirty="0">
                <a:solidFill>
                  <a:srgbClr val="585858"/>
                </a:solidFill>
                <a:latin typeface="Arial Black"/>
                <a:cs typeface="Arial Black"/>
              </a:rPr>
              <a:t>рівні,</a:t>
            </a:r>
            <a:r>
              <a:rPr sz="863" spc="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863" dirty="0">
                <a:solidFill>
                  <a:srgbClr val="585858"/>
                </a:solidFill>
                <a:latin typeface="Arial Black"/>
                <a:cs typeface="Arial Black"/>
              </a:rPr>
              <a:t>–</a:t>
            </a:r>
            <a:endParaRPr sz="863" dirty="0">
              <a:latin typeface="Arial Black"/>
              <a:cs typeface="Arial Black"/>
            </a:endParaRPr>
          </a:p>
          <a:p>
            <a:pPr marL="221933" marR="212884" indent="476" algn="ctr">
              <a:spcBef>
                <a:spcPts val="585"/>
              </a:spcBef>
            </a:pP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оцінку </a:t>
            </a:r>
            <a:r>
              <a:rPr sz="825" dirty="0">
                <a:solidFill>
                  <a:srgbClr val="FFFFFF"/>
                </a:solidFill>
                <a:latin typeface="Arial Black"/>
                <a:cs typeface="Arial Black"/>
              </a:rPr>
              <a:t>з ДПА (1-12 балів за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шкалою </a:t>
            </a:r>
            <a:r>
              <a:rPr sz="8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профільного </a:t>
            </a:r>
            <a:r>
              <a:rPr sz="825" dirty="0">
                <a:solidFill>
                  <a:srgbClr val="FFFFFF"/>
                </a:solidFill>
                <a:latin typeface="Arial Black"/>
                <a:cs typeface="Arial Black"/>
              </a:rPr>
              <a:t>рівня) за результатом виконання </a:t>
            </a:r>
            <a:r>
              <a:rPr sz="825" spc="-26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завдань </a:t>
            </a:r>
            <a:r>
              <a:rPr sz="825" dirty="0">
                <a:solidFill>
                  <a:srgbClr val="FFFFFF"/>
                </a:solidFill>
                <a:latin typeface="Arial Black"/>
                <a:cs typeface="Arial Black"/>
              </a:rPr>
              <a:t>рівня</a:t>
            </a:r>
            <a:r>
              <a:rPr sz="825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стандарту</a:t>
            </a:r>
            <a:r>
              <a:rPr sz="825" spc="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dirty="0">
                <a:solidFill>
                  <a:srgbClr val="FFFFFF"/>
                </a:solidFill>
                <a:latin typeface="Arial Black"/>
                <a:cs typeface="Arial Black"/>
              </a:rPr>
              <a:t>та</a:t>
            </a:r>
            <a:r>
              <a:rPr sz="825" spc="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spc="-4" dirty="0">
                <a:solidFill>
                  <a:srgbClr val="FFFFFF"/>
                </a:solidFill>
                <a:latin typeface="Arial Black"/>
                <a:cs typeface="Arial Black"/>
              </a:rPr>
              <a:t>профільного</a:t>
            </a:r>
            <a:r>
              <a:rPr sz="825" spc="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825" dirty="0">
                <a:solidFill>
                  <a:srgbClr val="FFFFFF"/>
                </a:solidFill>
                <a:latin typeface="Arial Black"/>
                <a:cs typeface="Arial Black"/>
              </a:rPr>
              <a:t>рівня</a:t>
            </a:r>
            <a:endParaRPr sz="825" dirty="0">
              <a:latin typeface="Arial Black"/>
              <a:cs typeface="Arial Black"/>
            </a:endParaRPr>
          </a:p>
          <a:p>
            <a:pPr marL="240030" algn="ctr">
              <a:spcBef>
                <a:spcPts val="536"/>
              </a:spcBef>
            </a:pP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УСІ</a:t>
            </a:r>
            <a:r>
              <a:rPr sz="900" spc="-3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–</a:t>
            </a:r>
            <a:endParaRPr sz="900" dirty="0">
              <a:latin typeface="Arial Black"/>
              <a:cs typeface="Arial Black"/>
            </a:endParaRPr>
          </a:p>
          <a:p>
            <a:pPr marL="34766" algn="ctr">
              <a:spcBef>
                <a:spcPts val="165"/>
              </a:spcBef>
            </a:pPr>
            <a:r>
              <a:rPr sz="900" spc="-4" dirty="0">
                <a:solidFill>
                  <a:srgbClr val="123934"/>
                </a:solidFill>
                <a:latin typeface="Arial Black"/>
                <a:cs typeface="Arial Black"/>
              </a:rPr>
              <a:t>результат ЗНО</a:t>
            </a:r>
            <a:r>
              <a:rPr sz="900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123934"/>
                </a:solidFill>
                <a:latin typeface="Arial Black"/>
                <a:cs typeface="Arial Black"/>
              </a:rPr>
              <a:t>за</a:t>
            </a:r>
            <a:r>
              <a:rPr sz="900" spc="-11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123934"/>
                </a:solidFill>
                <a:latin typeface="Arial Black"/>
                <a:cs typeface="Arial Black"/>
              </a:rPr>
              <a:t>шкалою</a:t>
            </a:r>
            <a:r>
              <a:rPr sz="900" dirty="0">
                <a:solidFill>
                  <a:srgbClr val="123934"/>
                </a:solidFill>
                <a:latin typeface="Arial Black"/>
                <a:cs typeface="Arial Black"/>
              </a:rPr>
              <a:t> 100-200</a:t>
            </a:r>
            <a:r>
              <a:rPr sz="900" spc="-11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123934"/>
                </a:solidFill>
                <a:latin typeface="Arial Black"/>
                <a:cs typeface="Arial Black"/>
              </a:rPr>
              <a:t>балів</a:t>
            </a:r>
            <a:endParaRPr sz="900" dirty="0">
              <a:latin typeface="Arial Black"/>
              <a:cs typeface="Arial Black"/>
            </a:endParaRPr>
          </a:p>
          <a:p>
            <a:pPr marL="32861" algn="ctr">
              <a:spcBef>
                <a:spcPts val="4"/>
              </a:spcBef>
            </a:pPr>
            <a:r>
              <a:rPr sz="900" spc="-4" dirty="0">
                <a:solidFill>
                  <a:srgbClr val="123934"/>
                </a:solidFill>
                <a:latin typeface="Arial Black"/>
                <a:cs typeface="Arial Black"/>
              </a:rPr>
              <a:t>(за</a:t>
            </a:r>
            <a:r>
              <a:rPr sz="900" spc="-15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123934"/>
                </a:solidFill>
                <a:latin typeface="Arial Black"/>
                <a:cs typeface="Arial Black"/>
              </a:rPr>
              <a:t>умови</a:t>
            </a:r>
            <a:r>
              <a:rPr sz="900" spc="-15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123934"/>
                </a:solidFill>
                <a:latin typeface="Arial Black"/>
                <a:cs typeface="Arial Black"/>
              </a:rPr>
              <a:t>подолання</a:t>
            </a:r>
            <a:r>
              <a:rPr sz="900" spc="-11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123934"/>
                </a:solidFill>
                <a:latin typeface="Arial Black"/>
                <a:cs typeface="Arial Black"/>
              </a:rPr>
              <a:t>порогу</a:t>
            </a:r>
            <a:r>
              <a:rPr sz="900" spc="-8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123934"/>
                </a:solidFill>
                <a:latin typeface="Arial Black"/>
                <a:cs typeface="Arial Black"/>
              </a:rPr>
              <a:t>склав</a:t>
            </a:r>
            <a:r>
              <a:rPr sz="900" spc="-15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123934"/>
                </a:solidFill>
                <a:latin typeface="Arial Black"/>
                <a:cs typeface="Arial Black"/>
              </a:rPr>
              <a:t>/ </a:t>
            </a:r>
            <a:r>
              <a:rPr sz="900" spc="-4" dirty="0">
                <a:solidFill>
                  <a:srgbClr val="123934"/>
                </a:solidFill>
                <a:latin typeface="Arial Black"/>
                <a:cs typeface="Arial Black"/>
              </a:rPr>
              <a:t>не</a:t>
            </a:r>
            <a:r>
              <a:rPr sz="900" spc="-15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123934"/>
                </a:solidFill>
                <a:latin typeface="Arial Black"/>
                <a:cs typeface="Arial Black"/>
              </a:rPr>
              <a:t>склав)</a:t>
            </a:r>
            <a:endParaRPr sz="900" dirty="0">
              <a:latin typeface="Arial Black"/>
              <a:cs typeface="Arial Black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369814" y="2615183"/>
            <a:ext cx="1394460" cy="353378"/>
          </a:xfrm>
          <a:custGeom>
            <a:avLst/>
            <a:gdLst/>
            <a:ahLst/>
            <a:cxnLst/>
            <a:rect l="l" t="t" r="r" b="b"/>
            <a:pathLst>
              <a:path w="1859279" h="471169">
                <a:moveTo>
                  <a:pt x="1859279" y="0"/>
                </a:moveTo>
                <a:lnTo>
                  <a:pt x="0" y="0"/>
                </a:lnTo>
                <a:lnTo>
                  <a:pt x="0" y="305942"/>
                </a:lnTo>
                <a:lnTo>
                  <a:pt x="870712" y="305942"/>
                </a:lnTo>
                <a:lnTo>
                  <a:pt x="870712" y="353187"/>
                </a:lnTo>
                <a:lnTo>
                  <a:pt x="811911" y="353187"/>
                </a:lnTo>
                <a:lnTo>
                  <a:pt x="929640" y="470915"/>
                </a:lnTo>
                <a:lnTo>
                  <a:pt x="1047369" y="353187"/>
                </a:lnTo>
                <a:lnTo>
                  <a:pt x="988568" y="353187"/>
                </a:lnTo>
                <a:lnTo>
                  <a:pt x="988568" y="305942"/>
                </a:lnTo>
                <a:lnTo>
                  <a:pt x="1859279" y="305942"/>
                </a:lnTo>
                <a:lnTo>
                  <a:pt x="1859279" y="0"/>
                </a:lnTo>
                <a:close/>
              </a:path>
            </a:pathLst>
          </a:custGeom>
          <a:solidFill>
            <a:srgbClr val="FDDB5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 txBox="1"/>
          <p:nvPr/>
        </p:nvSpPr>
        <p:spPr>
          <a:xfrm>
            <a:off x="4852606" y="1945957"/>
            <a:ext cx="2190274" cy="117323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45269" algn="ctr">
              <a:spcBef>
                <a:spcPts val="79"/>
              </a:spcBef>
            </a:pP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потрібно</a:t>
            </a:r>
            <a:r>
              <a:rPr sz="1050" spc="-23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обрати</a:t>
            </a:r>
            <a:endParaRPr sz="1050">
              <a:latin typeface="Arial Black"/>
              <a:cs typeface="Arial Black"/>
            </a:endParaRPr>
          </a:p>
          <a:p>
            <a:pPr marL="243364" algn="ctr">
              <a:spcBef>
                <a:spcPts val="1264"/>
              </a:spcBef>
            </a:pPr>
            <a:r>
              <a:rPr sz="1425" spc="-8" dirty="0">
                <a:solidFill>
                  <a:srgbClr val="FFFFFF"/>
                </a:solidFill>
                <a:latin typeface="Arial Black"/>
                <a:cs typeface="Arial Black"/>
              </a:rPr>
              <a:t>Тест</a:t>
            </a:r>
            <a:r>
              <a:rPr sz="1425" spc="-19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25" spc="-4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1425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425" spc="-8" dirty="0">
                <a:solidFill>
                  <a:srgbClr val="FFFFFF"/>
                </a:solidFill>
                <a:latin typeface="Arial Black"/>
                <a:cs typeface="Arial Black"/>
              </a:rPr>
              <a:t>математики</a:t>
            </a:r>
            <a:endParaRPr sz="1425">
              <a:latin typeface="Arial Black"/>
              <a:cs typeface="Arial Black"/>
            </a:endParaRPr>
          </a:p>
          <a:p>
            <a:pPr marL="239078" algn="ctr">
              <a:spcBef>
                <a:spcPts val="1155"/>
              </a:spcBef>
            </a:pPr>
            <a:r>
              <a:rPr sz="1050" dirty="0">
                <a:solidFill>
                  <a:srgbClr val="5E5F5F"/>
                </a:solidFill>
                <a:latin typeface="Arial Black"/>
                <a:cs typeface="Arial Black"/>
              </a:rPr>
              <a:t>який</a:t>
            </a:r>
            <a:r>
              <a:rPr sz="1050" spc="-4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E5F5F"/>
                </a:solidFill>
                <a:latin typeface="Arial Black"/>
                <a:cs typeface="Arial Black"/>
              </a:rPr>
              <a:t>містить</a:t>
            </a:r>
            <a:endParaRPr sz="1050">
              <a:latin typeface="Arial Black"/>
              <a:cs typeface="Arial Black"/>
            </a:endParaRPr>
          </a:p>
          <a:p>
            <a:pPr marL="9525">
              <a:spcBef>
                <a:spcPts val="934"/>
              </a:spcBef>
            </a:pPr>
            <a:r>
              <a:rPr sz="1200" spc="-8" dirty="0">
                <a:solidFill>
                  <a:srgbClr val="5E5F5F"/>
                </a:solidFill>
                <a:latin typeface="Arial Black"/>
                <a:cs typeface="Arial Black"/>
              </a:rPr>
              <a:t>завдання</a:t>
            </a:r>
            <a:endParaRPr sz="120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6484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070991" y="947556"/>
            <a:ext cx="4878705" cy="594360"/>
            <a:chOff x="1427988" y="120408"/>
            <a:chExt cx="6504940" cy="792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7988" y="144767"/>
              <a:ext cx="6504431" cy="6522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51532" y="120408"/>
              <a:ext cx="4762500" cy="79246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493520" y="210311"/>
              <a:ext cx="6377940" cy="525780"/>
            </a:xfrm>
            <a:custGeom>
              <a:avLst/>
              <a:gdLst/>
              <a:ahLst/>
              <a:cxnLst/>
              <a:rect l="l" t="t" r="r" b="b"/>
              <a:pathLst>
                <a:path w="6377940" h="525780">
                  <a:moveTo>
                    <a:pt x="6290309" y="0"/>
                  </a:moveTo>
                  <a:lnTo>
                    <a:pt x="87630" y="0"/>
                  </a:lnTo>
                  <a:lnTo>
                    <a:pt x="53524" y="6887"/>
                  </a:lnTo>
                  <a:lnTo>
                    <a:pt x="25669" y="25669"/>
                  </a:lnTo>
                  <a:lnTo>
                    <a:pt x="6887" y="53524"/>
                  </a:lnTo>
                  <a:lnTo>
                    <a:pt x="0" y="87630"/>
                  </a:lnTo>
                  <a:lnTo>
                    <a:pt x="0" y="438150"/>
                  </a:lnTo>
                  <a:lnTo>
                    <a:pt x="6887" y="472255"/>
                  </a:lnTo>
                  <a:lnTo>
                    <a:pt x="25669" y="500110"/>
                  </a:lnTo>
                  <a:lnTo>
                    <a:pt x="53524" y="518892"/>
                  </a:lnTo>
                  <a:lnTo>
                    <a:pt x="87630" y="525780"/>
                  </a:lnTo>
                  <a:lnTo>
                    <a:pt x="6290309" y="525780"/>
                  </a:lnTo>
                  <a:lnTo>
                    <a:pt x="6324415" y="518892"/>
                  </a:lnTo>
                  <a:lnTo>
                    <a:pt x="6352270" y="500110"/>
                  </a:lnTo>
                  <a:lnTo>
                    <a:pt x="6371052" y="472255"/>
                  </a:lnTo>
                  <a:lnTo>
                    <a:pt x="6377939" y="438150"/>
                  </a:lnTo>
                  <a:lnTo>
                    <a:pt x="6377939" y="87630"/>
                  </a:lnTo>
                  <a:lnTo>
                    <a:pt x="6371052" y="53524"/>
                  </a:lnTo>
                  <a:lnTo>
                    <a:pt x="6352270" y="25669"/>
                  </a:lnTo>
                  <a:lnTo>
                    <a:pt x="6324415" y="6887"/>
                  </a:lnTo>
                  <a:lnTo>
                    <a:pt x="62903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946814" y="1046987"/>
            <a:ext cx="3129915" cy="29767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1875" spc="-4" dirty="0">
                <a:solidFill>
                  <a:srgbClr val="EB5F73"/>
                </a:solidFill>
              </a:rPr>
              <a:t>Тести</a:t>
            </a:r>
            <a:r>
              <a:rPr sz="1875" spc="-19" dirty="0">
                <a:solidFill>
                  <a:srgbClr val="EB5F73"/>
                </a:solidFill>
              </a:rPr>
              <a:t> </a:t>
            </a:r>
            <a:r>
              <a:rPr sz="1875" spc="-4" dirty="0">
                <a:solidFill>
                  <a:srgbClr val="EB5F73"/>
                </a:solidFill>
              </a:rPr>
              <a:t>з</a:t>
            </a:r>
            <a:r>
              <a:rPr sz="1875" spc="-11" dirty="0">
                <a:solidFill>
                  <a:srgbClr val="EB5F73"/>
                </a:solidFill>
              </a:rPr>
              <a:t> </a:t>
            </a:r>
            <a:r>
              <a:rPr sz="1875" spc="-4" dirty="0">
                <a:solidFill>
                  <a:srgbClr val="359E90"/>
                </a:solidFill>
              </a:rPr>
              <a:t>іноземних</a:t>
            </a:r>
            <a:r>
              <a:rPr sz="1875" dirty="0">
                <a:solidFill>
                  <a:srgbClr val="359E90"/>
                </a:solidFill>
              </a:rPr>
              <a:t> </a:t>
            </a:r>
            <a:r>
              <a:rPr sz="1875" spc="-8" dirty="0">
                <a:solidFill>
                  <a:srgbClr val="359E90"/>
                </a:solidFill>
              </a:rPr>
              <a:t>мов</a:t>
            </a:r>
            <a:endParaRPr sz="1875" dirty="0"/>
          </a:p>
        </p:txBody>
      </p:sp>
      <p:grpSp>
        <p:nvGrpSpPr>
          <p:cNvPr id="8" name="object 8"/>
          <p:cNvGrpSpPr/>
          <p:nvPr/>
        </p:nvGrpSpPr>
        <p:grpSpPr>
          <a:xfrm>
            <a:off x="451485" y="2527174"/>
            <a:ext cx="6056948" cy="888206"/>
            <a:chOff x="601980" y="2226564"/>
            <a:chExt cx="8075930" cy="1184275"/>
          </a:xfrm>
        </p:grpSpPr>
        <p:sp>
          <p:nvSpPr>
            <p:cNvPr id="9" name="object 9"/>
            <p:cNvSpPr/>
            <p:nvPr/>
          </p:nvSpPr>
          <p:spPr>
            <a:xfrm>
              <a:off x="3744468" y="2226564"/>
              <a:ext cx="4933315" cy="1181100"/>
            </a:xfrm>
            <a:custGeom>
              <a:avLst/>
              <a:gdLst/>
              <a:ahLst/>
              <a:cxnLst/>
              <a:rect l="l" t="t" r="r" b="b"/>
              <a:pathLst>
                <a:path w="4933315" h="1181100">
                  <a:moveTo>
                    <a:pt x="4736338" y="0"/>
                  </a:moveTo>
                  <a:lnTo>
                    <a:pt x="196850" y="0"/>
                  </a:lnTo>
                  <a:lnTo>
                    <a:pt x="151715" y="5199"/>
                  </a:lnTo>
                  <a:lnTo>
                    <a:pt x="110282" y="20008"/>
                  </a:lnTo>
                  <a:lnTo>
                    <a:pt x="73732" y="43247"/>
                  </a:lnTo>
                  <a:lnTo>
                    <a:pt x="43247" y="73732"/>
                  </a:lnTo>
                  <a:lnTo>
                    <a:pt x="20008" y="110282"/>
                  </a:lnTo>
                  <a:lnTo>
                    <a:pt x="5199" y="151715"/>
                  </a:lnTo>
                  <a:lnTo>
                    <a:pt x="0" y="196850"/>
                  </a:lnTo>
                  <a:lnTo>
                    <a:pt x="0" y="984250"/>
                  </a:lnTo>
                  <a:lnTo>
                    <a:pt x="5199" y="1029384"/>
                  </a:lnTo>
                  <a:lnTo>
                    <a:pt x="20008" y="1070817"/>
                  </a:lnTo>
                  <a:lnTo>
                    <a:pt x="43247" y="1107367"/>
                  </a:lnTo>
                  <a:lnTo>
                    <a:pt x="73732" y="1137852"/>
                  </a:lnTo>
                  <a:lnTo>
                    <a:pt x="110282" y="1161091"/>
                  </a:lnTo>
                  <a:lnTo>
                    <a:pt x="151715" y="1175900"/>
                  </a:lnTo>
                  <a:lnTo>
                    <a:pt x="196850" y="1181100"/>
                  </a:lnTo>
                  <a:lnTo>
                    <a:pt x="4736338" y="1181100"/>
                  </a:lnTo>
                  <a:lnTo>
                    <a:pt x="4781472" y="1175900"/>
                  </a:lnTo>
                  <a:lnTo>
                    <a:pt x="4822905" y="1161091"/>
                  </a:lnTo>
                  <a:lnTo>
                    <a:pt x="4859455" y="1137852"/>
                  </a:lnTo>
                  <a:lnTo>
                    <a:pt x="4889940" y="1107367"/>
                  </a:lnTo>
                  <a:lnTo>
                    <a:pt x="4913179" y="1070817"/>
                  </a:lnTo>
                  <a:lnTo>
                    <a:pt x="4927988" y="1029384"/>
                  </a:lnTo>
                  <a:lnTo>
                    <a:pt x="4933188" y="984250"/>
                  </a:lnTo>
                  <a:lnTo>
                    <a:pt x="4933188" y="196850"/>
                  </a:lnTo>
                  <a:lnTo>
                    <a:pt x="4927988" y="151715"/>
                  </a:lnTo>
                  <a:lnTo>
                    <a:pt x="4913179" y="110282"/>
                  </a:lnTo>
                  <a:lnTo>
                    <a:pt x="4889940" y="73732"/>
                  </a:lnTo>
                  <a:lnTo>
                    <a:pt x="4859455" y="43247"/>
                  </a:lnTo>
                  <a:lnTo>
                    <a:pt x="4822905" y="20008"/>
                  </a:lnTo>
                  <a:lnTo>
                    <a:pt x="4781472" y="5199"/>
                  </a:lnTo>
                  <a:lnTo>
                    <a:pt x="4736338" y="0"/>
                  </a:lnTo>
                  <a:close/>
                </a:path>
              </a:pathLst>
            </a:custGeom>
            <a:solidFill>
              <a:srgbClr val="EC5F7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601980" y="2226564"/>
              <a:ext cx="4561840" cy="1184275"/>
            </a:xfrm>
            <a:custGeom>
              <a:avLst/>
              <a:gdLst/>
              <a:ahLst/>
              <a:cxnLst/>
              <a:rect l="l" t="t" r="r" b="b"/>
              <a:pathLst>
                <a:path w="4561840" h="1184275">
                  <a:moveTo>
                    <a:pt x="3533902" y="0"/>
                  </a:moveTo>
                  <a:lnTo>
                    <a:pt x="332358" y="0"/>
                  </a:lnTo>
                  <a:lnTo>
                    <a:pt x="272618" y="3180"/>
                  </a:lnTo>
                  <a:lnTo>
                    <a:pt x="216389" y="12350"/>
                  </a:lnTo>
                  <a:lnTo>
                    <a:pt x="164612" y="26952"/>
                  </a:lnTo>
                  <a:lnTo>
                    <a:pt x="118225" y="46426"/>
                  </a:lnTo>
                  <a:lnTo>
                    <a:pt x="78167" y="70215"/>
                  </a:lnTo>
                  <a:lnTo>
                    <a:pt x="45377" y="97761"/>
                  </a:lnTo>
                  <a:lnTo>
                    <a:pt x="20793" y="128506"/>
                  </a:lnTo>
                  <a:lnTo>
                    <a:pt x="0" y="197358"/>
                  </a:lnTo>
                  <a:lnTo>
                    <a:pt x="0" y="986789"/>
                  </a:lnTo>
                  <a:lnTo>
                    <a:pt x="20793" y="1055641"/>
                  </a:lnTo>
                  <a:lnTo>
                    <a:pt x="45377" y="1086386"/>
                  </a:lnTo>
                  <a:lnTo>
                    <a:pt x="78167" y="1113932"/>
                  </a:lnTo>
                  <a:lnTo>
                    <a:pt x="118225" y="1137721"/>
                  </a:lnTo>
                  <a:lnTo>
                    <a:pt x="164612" y="1157195"/>
                  </a:lnTo>
                  <a:lnTo>
                    <a:pt x="216389" y="1171797"/>
                  </a:lnTo>
                  <a:lnTo>
                    <a:pt x="272618" y="1180967"/>
                  </a:lnTo>
                  <a:lnTo>
                    <a:pt x="332358" y="1184148"/>
                  </a:lnTo>
                  <a:lnTo>
                    <a:pt x="3533902" y="1184148"/>
                  </a:lnTo>
                  <a:lnTo>
                    <a:pt x="3578055" y="1176628"/>
                  </a:lnTo>
                  <a:lnTo>
                    <a:pt x="3618696" y="1168857"/>
                  </a:lnTo>
                  <a:lnTo>
                    <a:pt x="3655997" y="1160831"/>
                  </a:lnTo>
                  <a:lnTo>
                    <a:pt x="3721272" y="1143992"/>
                  </a:lnTo>
                  <a:lnTo>
                    <a:pt x="3775268" y="1126072"/>
                  </a:lnTo>
                  <a:lnTo>
                    <a:pt x="3819373" y="1107031"/>
                  </a:lnTo>
                  <a:lnTo>
                    <a:pt x="3854974" y="1086830"/>
                  </a:lnTo>
                  <a:lnTo>
                    <a:pt x="3895467" y="1054263"/>
                  </a:lnTo>
                  <a:lnTo>
                    <a:pt x="3924630" y="1018863"/>
                  </a:lnTo>
                  <a:lnTo>
                    <a:pt x="3947148" y="980493"/>
                  </a:lnTo>
                  <a:lnTo>
                    <a:pt x="3974926" y="924485"/>
                  </a:lnTo>
                  <a:lnTo>
                    <a:pt x="3982626" y="909584"/>
                  </a:lnTo>
                  <a:lnTo>
                    <a:pt x="4010313" y="862645"/>
                  </a:lnTo>
                  <a:lnTo>
                    <a:pt x="4034329" y="829438"/>
                  </a:lnTo>
                  <a:lnTo>
                    <a:pt x="4064410" y="794654"/>
                  </a:lnTo>
                  <a:lnTo>
                    <a:pt x="4101942" y="758254"/>
                  </a:lnTo>
                  <a:lnTo>
                    <a:pt x="4148314" y="720197"/>
                  </a:lnTo>
                  <a:lnTo>
                    <a:pt x="4204914" y="680445"/>
                  </a:lnTo>
                  <a:lnTo>
                    <a:pt x="4237482" y="659920"/>
                  </a:lnTo>
                  <a:lnTo>
                    <a:pt x="4273128" y="638956"/>
                  </a:lnTo>
                  <a:lnTo>
                    <a:pt x="4312024" y="617549"/>
                  </a:lnTo>
                  <a:lnTo>
                    <a:pt x="4354344" y="595693"/>
                  </a:lnTo>
                  <a:lnTo>
                    <a:pt x="4400261" y="573383"/>
                  </a:lnTo>
                  <a:lnTo>
                    <a:pt x="4449949" y="550614"/>
                  </a:lnTo>
                  <a:lnTo>
                    <a:pt x="4503581" y="527382"/>
                  </a:lnTo>
                  <a:lnTo>
                    <a:pt x="4561332" y="503682"/>
                  </a:lnTo>
                  <a:lnTo>
                    <a:pt x="4498561" y="499801"/>
                  </a:lnTo>
                  <a:lnTo>
                    <a:pt x="4439616" y="495418"/>
                  </a:lnTo>
                  <a:lnTo>
                    <a:pt x="4384373" y="490549"/>
                  </a:lnTo>
                  <a:lnTo>
                    <a:pt x="4332713" y="485213"/>
                  </a:lnTo>
                  <a:lnTo>
                    <a:pt x="4284513" y="479427"/>
                  </a:lnTo>
                  <a:lnTo>
                    <a:pt x="4239652" y="473209"/>
                  </a:lnTo>
                  <a:lnTo>
                    <a:pt x="4198009" y="466576"/>
                  </a:lnTo>
                  <a:lnTo>
                    <a:pt x="4159462" y="459548"/>
                  </a:lnTo>
                  <a:lnTo>
                    <a:pt x="4091169" y="444373"/>
                  </a:lnTo>
                  <a:lnTo>
                    <a:pt x="4033804" y="427825"/>
                  </a:lnTo>
                  <a:lnTo>
                    <a:pt x="3986393" y="410048"/>
                  </a:lnTo>
                  <a:lnTo>
                    <a:pt x="3947965" y="391184"/>
                  </a:lnTo>
                  <a:lnTo>
                    <a:pt x="3905043" y="361159"/>
                  </a:lnTo>
                  <a:lnTo>
                    <a:pt x="3876866" y="329488"/>
                  </a:lnTo>
                  <a:lnTo>
                    <a:pt x="3856569" y="285529"/>
                  </a:lnTo>
                  <a:lnTo>
                    <a:pt x="3848886" y="240635"/>
                  </a:lnTo>
                  <a:lnTo>
                    <a:pt x="3845175" y="184938"/>
                  </a:lnTo>
                  <a:lnTo>
                    <a:pt x="3844005" y="174032"/>
                  </a:lnTo>
                  <a:lnTo>
                    <a:pt x="3833845" y="131782"/>
                  </a:lnTo>
                  <a:lnTo>
                    <a:pt x="3809091" y="92581"/>
                  </a:lnTo>
                  <a:lnTo>
                    <a:pt x="3776272" y="65867"/>
                  </a:lnTo>
                  <a:lnTo>
                    <a:pt x="3727592" y="41989"/>
                  </a:lnTo>
                  <a:lnTo>
                    <a:pt x="3684707" y="27883"/>
                  </a:lnTo>
                  <a:lnTo>
                    <a:pt x="3632344" y="15393"/>
                  </a:lnTo>
                  <a:lnTo>
                    <a:pt x="3569531" y="4661"/>
                  </a:lnTo>
                  <a:lnTo>
                    <a:pt x="3533902" y="0"/>
                  </a:lnTo>
                  <a:close/>
                </a:path>
              </a:pathLst>
            </a:custGeom>
            <a:solidFill>
              <a:srgbClr val="85D6C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55560" y="2717672"/>
            <a:ext cx="1832610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500" dirty="0">
                <a:solidFill>
                  <a:srgbClr val="5E5F5F"/>
                </a:solidFill>
                <a:latin typeface="Arial Black"/>
                <a:cs typeface="Arial Black"/>
              </a:rPr>
              <a:t>завдань</a:t>
            </a:r>
            <a:endParaRPr sz="15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solidFill>
                  <a:srgbClr val="5E5F5F"/>
                </a:solidFill>
                <a:latin typeface="Arial Black"/>
                <a:cs typeface="Arial Black"/>
              </a:rPr>
              <a:t>рівня</a:t>
            </a:r>
            <a:r>
              <a:rPr sz="1500" spc="-68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5E5F5F"/>
                </a:solidFill>
                <a:latin typeface="Arial Black"/>
                <a:cs typeface="Arial Black"/>
              </a:rPr>
              <a:t>стандарту*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56131" y="1513331"/>
            <a:ext cx="4821555" cy="684848"/>
          </a:xfrm>
          <a:custGeom>
            <a:avLst/>
            <a:gdLst/>
            <a:ahLst/>
            <a:cxnLst/>
            <a:rect l="l" t="t" r="r" b="b"/>
            <a:pathLst>
              <a:path w="6428740" h="913130">
                <a:moveTo>
                  <a:pt x="6276085" y="0"/>
                </a:moveTo>
                <a:lnTo>
                  <a:pt x="152146" y="0"/>
                </a:lnTo>
                <a:lnTo>
                  <a:pt x="104038" y="7752"/>
                </a:lnTo>
                <a:lnTo>
                  <a:pt x="62270" y="29342"/>
                </a:lnTo>
                <a:lnTo>
                  <a:pt x="29342" y="62270"/>
                </a:lnTo>
                <a:lnTo>
                  <a:pt x="7752" y="104038"/>
                </a:lnTo>
                <a:lnTo>
                  <a:pt x="0" y="152146"/>
                </a:lnTo>
                <a:lnTo>
                  <a:pt x="0" y="760729"/>
                </a:lnTo>
                <a:lnTo>
                  <a:pt x="7752" y="808837"/>
                </a:lnTo>
                <a:lnTo>
                  <a:pt x="29342" y="850605"/>
                </a:lnTo>
                <a:lnTo>
                  <a:pt x="62270" y="883533"/>
                </a:lnTo>
                <a:lnTo>
                  <a:pt x="104038" y="905123"/>
                </a:lnTo>
                <a:lnTo>
                  <a:pt x="152146" y="912876"/>
                </a:lnTo>
                <a:lnTo>
                  <a:pt x="6276085" y="912876"/>
                </a:lnTo>
                <a:lnTo>
                  <a:pt x="6324193" y="905123"/>
                </a:lnTo>
                <a:lnTo>
                  <a:pt x="6365961" y="883533"/>
                </a:lnTo>
                <a:lnTo>
                  <a:pt x="6398889" y="850605"/>
                </a:lnTo>
                <a:lnTo>
                  <a:pt x="6420479" y="808837"/>
                </a:lnTo>
                <a:lnTo>
                  <a:pt x="6428232" y="760729"/>
                </a:lnTo>
                <a:lnTo>
                  <a:pt x="6428232" y="152146"/>
                </a:lnTo>
                <a:lnTo>
                  <a:pt x="6420479" y="104038"/>
                </a:lnTo>
                <a:lnTo>
                  <a:pt x="6398889" y="62270"/>
                </a:lnTo>
                <a:lnTo>
                  <a:pt x="6365961" y="29342"/>
                </a:lnTo>
                <a:lnTo>
                  <a:pt x="6324193" y="7752"/>
                </a:lnTo>
                <a:lnTo>
                  <a:pt x="6276085" y="0"/>
                </a:lnTo>
                <a:close/>
              </a:path>
            </a:pathLst>
          </a:custGeom>
          <a:solidFill>
            <a:srgbClr val="359E9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4024598" y="2677191"/>
            <a:ext cx="2132171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завдань</a:t>
            </a:r>
            <a:endParaRPr sz="15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500" spc="-4" dirty="0">
                <a:solidFill>
                  <a:srgbClr val="FFFFFF"/>
                </a:solidFill>
                <a:latin typeface="Arial Black"/>
                <a:cs typeface="Arial Black"/>
              </a:rPr>
              <a:t>профільного</a:t>
            </a:r>
            <a:r>
              <a:rPr sz="1500" spc="-3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рівня*</a:t>
            </a:r>
            <a:endParaRPr sz="15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56132" y="3959351"/>
            <a:ext cx="6633686" cy="1935480"/>
            <a:chOff x="1408175" y="4136135"/>
            <a:chExt cx="8844915" cy="2580640"/>
          </a:xfrm>
        </p:grpSpPr>
        <p:sp>
          <p:nvSpPr>
            <p:cNvPr id="15" name="object 15"/>
            <p:cNvSpPr/>
            <p:nvPr/>
          </p:nvSpPr>
          <p:spPr>
            <a:xfrm>
              <a:off x="1408175" y="5894831"/>
              <a:ext cx="6567170" cy="821690"/>
            </a:xfrm>
            <a:custGeom>
              <a:avLst/>
              <a:gdLst/>
              <a:ahLst/>
              <a:cxnLst/>
              <a:rect l="l" t="t" r="r" b="b"/>
              <a:pathLst>
                <a:path w="6567170" h="821690">
                  <a:moveTo>
                    <a:pt x="6430009" y="0"/>
                  </a:moveTo>
                  <a:lnTo>
                    <a:pt x="136906" y="0"/>
                  </a:lnTo>
                  <a:lnTo>
                    <a:pt x="93650" y="6980"/>
                  </a:lnTo>
                  <a:lnTo>
                    <a:pt x="56071" y="26417"/>
                  </a:lnTo>
                  <a:lnTo>
                    <a:pt x="26428" y="56054"/>
                  </a:lnTo>
                  <a:lnTo>
                    <a:pt x="6983" y="93636"/>
                  </a:lnTo>
                  <a:lnTo>
                    <a:pt x="0" y="136906"/>
                  </a:lnTo>
                  <a:lnTo>
                    <a:pt x="0" y="684530"/>
                  </a:lnTo>
                  <a:lnTo>
                    <a:pt x="6983" y="727799"/>
                  </a:lnTo>
                  <a:lnTo>
                    <a:pt x="26428" y="765381"/>
                  </a:lnTo>
                  <a:lnTo>
                    <a:pt x="56071" y="795018"/>
                  </a:lnTo>
                  <a:lnTo>
                    <a:pt x="93650" y="814455"/>
                  </a:lnTo>
                  <a:lnTo>
                    <a:pt x="136906" y="821436"/>
                  </a:lnTo>
                  <a:lnTo>
                    <a:pt x="6430009" y="821436"/>
                  </a:lnTo>
                  <a:lnTo>
                    <a:pt x="6473265" y="814455"/>
                  </a:lnTo>
                  <a:lnTo>
                    <a:pt x="6510844" y="795018"/>
                  </a:lnTo>
                  <a:lnTo>
                    <a:pt x="6540487" y="765381"/>
                  </a:lnTo>
                  <a:lnTo>
                    <a:pt x="6559932" y="727799"/>
                  </a:lnTo>
                  <a:lnTo>
                    <a:pt x="6566916" y="684530"/>
                  </a:lnTo>
                  <a:lnTo>
                    <a:pt x="6566916" y="136906"/>
                  </a:lnTo>
                  <a:lnTo>
                    <a:pt x="6559932" y="93636"/>
                  </a:lnTo>
                  <a:lnTo>
                    <a:pt x="6540487" y="56054"/>
                  </a:lnTo>
                  <a:lnTo>
                    <a:pt x="6510844" y="26417"/>
                  </a:lnTo>
                  <a:lnTo>
                    <a:pt x="6473265" y="6980"/>
                  </a:lnTo>
                  <a:lnTo>
                    <a:pt x="6430009" y="0"/>
                  </a:lnTo>
                  <a:close/>
                </a:path>
              </a:pathLst>
            </a:custGeom>
            <a:solidFill>
              <a:srgbClr val="85D6C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408175" y="4983479"/>
              <a:ext cx="6567170" cy="815340"/>
            </a:xfrm>
            <a:custGeom>
              <a:avLst/>
              <a:gdLst/>
              <a:ahLst/>
              <a:cxnLst/>
              <a:rect l="l" t="t" r="r" b="b"/>
              <a:pathLst>
                <a:path w="6567170" h="815339">
                  <a:moveTo>
                    <a:pt x="6431026" y="0"/>
                  </a:moveTo>
                  <a:lnTo>
                    <a:pt x="135890" y="0"/>
                  </a:lnTo>
                  <a:lnTo>
                    <a:pt x="92935" y="6927"/>
                  </a:lnTo>
                  <a:lnTo>
                    <a:pt x="55632" y="26216"/>
                  </a:lnTo>
                  <a:lnTo>
                    <a:pt x="26216" y="55632"/>
                  </a:lnTo>
                  <a:lnTo>
                    <a:pt x="6927" y="92935"/>
                  </a:lnTo>
                  <a:lnTo>
                    <a:pt x="0" y="135890"/>
                  </a:lnTo>
                  <a:lnTo>
                    <a:pt x="0" y="679450"/>
                  </a:lnTo>
                  <a:lnTo>
                    <a:pt x="6927" y="722399"/>
                  </a:lnTo>
                  <a:lnTo>
                    <a:pt x="26216" y="759702"/>
                  </a:lnTo>
                  <a:lnTo>
                    <a:pt x="55632" y="789119"/>
                  </a:lnTo>
                  <a:lnTo>
                    <a:pt x="92935" y="808411"/>
                  </a:lnTo>
                  <a:lnTo>
                    <a:pt x="135890" y="815340"/>
                  </a:lnTo>
                  <a:lnTo>
                    <a:pt x="6431026" y="815340"/>
                  </a:lnTo>
                  <a:lnTo>
                    <a:pt x="6473980" y="808411"/>
                  </a:lnTo>
                  <a:lnTo>
                    <a:pt x="6511283" y="789119"/>
                  </a:lnTo>
                  <a:lnTo>
                    <a:pt x="6540699" y="759702"/>
                  </a:lnTo>
                  <a:lnTo>
                    <a:pt x="6559988" y="722399"/>
                  </a:lnTo>
                  <a:lnTo>
                    <a:pt x="6566916" y="679450"/>
                  </a:lnTo>
                  <a:lnTo>
                    <a:pt x="6566916" y="135890"/>
                  </a:lnTo>
                  <a:lnTo>
                    <a:pt x="6559988" y="92935"/>
                  </a:lnTo>
                  <a:lnTo>
                    <a:pt x="6540699" y="55632"/>
                  </a:lnTo>
                  <a:lnTo>
                    <a:pt x="6511283" y="26216"/>
                  </a:lnTo>
                  <a:lnTo>
                    <a:pt x="6473980" y="6927"/>
                  </a:lnTo>
                  <a:lnTo>
                    <a:pt x="6431026" y="0"/>
                  </a:lnTo>
                  <a:close/>
                </a:path>
              </a:pathLst>
            </a:custGeom>
            <a:solidFill>
              <a:srgbClr val="EC5F7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68411" y="4399787"/>
              <a:ext cx="2384298" cy="214655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74291" y="4136135"/>
              <a:ext cx="6209030" cy="775970"/>
            </a:xfrm>
            <a:custGeom>
              <a:avLst/>
              <a:gdLst/>
              <a:ahLst/>
              <a:cxnLst/>
              <a:rect l="l" t="t" r="r" b="b"/>
              <a:pathLst>
                <a:path w="6209030" h="775970">
                  <a:moveTo>
                    <a:pt x="6079490" y="0"/>
                  </a:moveTo>
                  <a:lnTo>
                    <a:pt x="129285" y="0"/>
                  </a:lnTo>
                  <a:lnTo>
                    <a:pt x="78974" y="10163"/>
                  </a:lnTo>
                  <a:lnTo>
                    <a:pt x="37877" y="37877"/>
                  </a:lnTo>
                  <a:lnTo>
                    <a:pt x="10163" y="78974"/>
                  </a:lnTo>
                  <a:lnTo>
                    <a:pt x="0" y="129286"/>
                  </a:lnTo>
                  <a:lnTo>
                    <a:pt x="0" y="646430"/>
                  </a:lnTo>
                  <a:lnTo>
                    <a:pt x="10163" y="696741"/>
                  </a:lnTo>
                  <a:lnTo>
                    <a:pt x="37877" y="737838"/>
                  </a:lnTo>
                  <a:lnTo>
                    <a:pt x="78974" y="765552"/>
                  </a:lnTo>
                  <a:lnTo>
                    <a:pt x="129285" y="775715"/>
                  </a:lnTo>
                  <a:lnTo>
                    <a:pt x="6079490" y="775715"/>
                  </a:lnTo>
                  <a:lnTo>
                    <a:pt x="6129801" y="765552"/>
                  </a:lnTo>
                  <a:lnTo>
                    <a:pt x="6170898" y="737838"/>
                  </a:lnTo>
                  <a:lnTo>
                    <a:pt x="6198612" y="696741"/>
                  </a:lnTo>
                  <a:lnTo>
                    <a:pt x="6208776" y="646430"/>
                  </a:lnTo>
                  <a:lnTo>
                    <a:pt x="6208776" y="129286"/>
                  </a:lnTo>
                  <a:lnTo>
                    <a:pt x="6198612" y="78974"/>
                  </a:lnTo>
                  <a:lnTo>
                    <a:pt x="6170898" y="37877"/>
                  </a:lnTo>
                  <a:lnTo>
                    <a:pt x="6129801" y="10163"/>
                  </a:lnTo>
                  <a:lnTo>
                    <a:pt x="6079490" y="0"/>
                  </a:lnTo>
                  <a:close/>
                </a:path>
              </a:pathLst>
            </a:custGeom>
            <a:solidFill>
              <a:srgbClr val="359E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102096" y="4255961"/>
            <a:ext cx="1388745" cy="139461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4309" marR="179546" indent="476" algn="ctr">
              <a:spcBef>
                <a:spcPts val="75"/>
              </a:spcBef>
            </a:pP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* </a:t>
            </a:r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Оцінки </a:t>
            </a: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з ДПА </a:t>
            </a:r>
            <a:r>
              <a:rPr sz="900" spc="-293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визначаються </a:t>
            </a: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 тільки</a:t>
            </a:r>
            <a:r>
              <a:rPr sz="900" spc="-26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для</a:t>
            </a:r>
            <a:r>
              <a:rPr sz="900" spc="-23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осіб, </a:t>
            </a:r>
            <a:r>
              <a:rPr sz="900" spc="-28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які завершують </a:t>
            </a:r>
            <a:r>
              <a:rPr sz="900" spc="-296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здобуття</a:t>
            </a:r>
            <a:endParaRPr sz="900">
              <a:latin typeface="Arial Black"/>
              <a:cs typeface="Arial Black"/>
            </a:endParaRPr>
          </a:p>
          <a:p>
            <a:pPr marL="147638" marR="141446" algn="ctr"/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повної</a:t>
            </a:r>
            <a:r>
              <a:rPr sz="900" spc="-4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загальної </a:t>
            </a:r>
            <a:r>
              <a:rPr sz="900" spc="-28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середньої </a:t>
            </a: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освіти </a:t>
            </a:r>
            <a:r>
              <a:rPr sz="900" spc="-293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в</a:t>
            </a:r>
            <a:r>
              <a:rPr sz="900" spc="-11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2022</a:t>
            </a:r>
            <a:r>
              <a:rPr sz="900" spc="-1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році</a:t>
            </a:r>
            <a:r>
              <a:rPr sz="900" spc="-1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та</a:t>
            </a:r>
            <a:endParaRPr sz="900">
              <a:latin typeface="Arial Black"/>
              <a:cs typeface="Arial Black"/>
            </a:endParaRPr>
          </a:p>
          <a:p>
            <a:pPr marL="9525" marR="3810" algn="ctr"/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мають</a:t>
            </a:r>
            <a:r>
              <a:rPr sz="900" spc="-26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складати</a:t>
            </a:r>
            <a:r>
              <a:rPr sz="900" spc="-23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ДПА </a:t>
            </a:r>
            <a:r>
              <a:rPr sz="900" spc="-28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у </a:t>
            </a:r>
            <a:r>
              <a:rPr sz="900" spc="-4" dirty="0">
                <a:solidFill>
                  <a:srgbClr val="5E5F5F"/>
                </a:solidFill>
                <a:latin typeface="Arial Black"/>
                <a:cs typeface="Arial Black"/>
              </a:rPr>
              <a:t>формі</a:t>
            </a:r>
            <a:r>
              <a:rPr sz="900" spc="-1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5E5F5F"/>
                </a:solidFill>
                <a:latin typeface="Arial Black"/>
                <a:cs typeface="Arial Black"/>
              </a:rPr>
              <a:t>ЗНО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47721" y="2241423"/>
            <a:ext cx="2263140" cy="337185"/>
          </a:xfrm>
          <a:custGeom>
            <a:avLst/>
            <a:gdLst/>
            <a:ahLst/>
            <a:cxnLst/>
            <a:rect l="l" t="t" r="r" b="b"/>
            <a:pathLst>
              <a:path w="3017520" h="449580">
                <a:moveTo>
                  <a:pt x="3017520" y="0"/>
                </a:moveTo>
                <a:lnTo>
                  <a:pt x="0" y="0"/>
                </a:lnTo>
                <a:lnTo>
                  <a:pt x="0" y="292100"/>
                </a:lnTo>
                <a:lnTo>
                  <a:pt x="1452753" y="292100"/>
                </a:lnTo>
                <a:lnTo>
                  <a:pt x="1452753" y="337185"/>
                </a:lnTo>
                <a:lnTo>
                  <a:pt x="1396619" y="337185"/>
                </a:lnTo>
                <a:lnTo>
                  <a:pt x="1508759" y="449580"/>
                </a:lnTo>
                <a:lnTo>
                  <a:pt x="1620901" y="337185"/>
                </a:lnTo>
                <a:lnTo>
                  <a:pt x="1564767" y="337185"/>
                </a:lnTo>
                <a:lnTo>
                  <a:pt x="1564767" y="292100"/>
                </a:lnTo>
                <a:lnTo>
                  <a:pt x="3017520" y="292100"/>
                </a:lnTo>
                <a:lnTo>
                  <a:pt x="3017520" y="0"/>
                </a:lnTo>
                <a:close/>
              </a:path>
            </a:pathLst>
          </a:custGeom>
          <a:solidFill>
            <a:srgbClr val="FDDB5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21" name="object 21"/>
          <p:cNvGrpSpPr/>
          <p:nvPr/>
        </p:nvGrpSpPr>
        <p:grpSpPr>
          <a:xfrm>
            <a:off x="1788795" y="3477006"/>
            <a:ext cx="4415790" cy="1318260"/>
            <a:chOff x="2385060" y="3493008"/>
            <a:chExt cx="5887720" cy="1757680"/>
          </a:xfrm>
        </p:grpSpPr>
        <p:sp>
          <p:nvSpPr>
            <p:cNvPr id="22" name="object 22"/>
            <p:cNvSpPr/>
            <p:nvPr/>
          </p:nvSpPr>
          <p:spPr>
            <a:xfrm>
              <a:off x="7679436" y="4535424"/>
              <a:ext cx="593090" cy="715010"/>
            </a:xfrm>
            <a:custGeom>
              <a:avLst/>
              <a:gdLst/>
              <a:ahLst/>
              <a:cxnLst/>
              <a:rect l="l" t="t" r="r" b="b"/>
              <a:pathLst>
                <a:path w="593090" h="715010">
                  <a:moveTo>
                    <a:pt x="296418" y="0"/>
                  </a:moveTo>
                  <a:lnTo>
                    <a:pt x="0" y="357377"/>
                  </a:lnTo>
                  <a:lnTo>
                    <a:pt x="296418" y="714756"/>
                  </a:lnTo>
                  <a:lnTo>
                    <a:pt x="296418" y="536067"/>
                  </a:lnTo>
                  <a:lnTo>
                    <a:pt x="592836" y="536067"/>
                  </a:lnTo>
                  <a:lnTo>
                    <a:pt x="592836" y="178688"/>
                  </a:lnTo>
                  <a:lnTo>
                    <a:pt x="296418" y="178688"/>
                  </a:lnTo>
                  <a:lnTo>
                    <a:pt x="296418" y="0"/>
                  </a:lnTo>
                  <a:close/>
                </a:path>
              </a:pathLst>
            </a:custGeom>
            <a:solidFill>
              <a:srgbClr val="FDDB5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385060" y="4242816"/>
              <a:ext cx="4826635" cy="266700"/>
            </a:xfrm>
            <a:custGeom>
              <a:avLst/>
              <a:gdLst/>
              <a:ahLst/>
              <a:cxnLst/>
              <a:rect l="l" t="t" r="r" b="b"/>
              <a:pathLst>
                <a:path w="4826634" h="266700">
                  <a:moveTo>
                    <a:pt x="4782058" y="0"/>
                  </a:moveTo>
                  <a:lnTo>
                    <a:pt x="44450" y="0"/>
                  </a:lnTo>
                  <a:lnTo>
                    <a:pt x="27164" y="3498"/>
                  </a:lnTo>
                  <a:lnTo>
                    <a:pt x="13033" y="13033"/>
                  </a:lnTo>
                  <a:lnTo>
                    <a:pt x="3498" y="27164"/>
                  </a:lnTo>
                  <a:lnTo>
                    <a:pt x="0" y="44449"/>
                  </a:lnTo>
                  <a:lnTo>
                    <a:pt x="0" y="222249"/>
                  </a:lnTo>
                  <a:lnTo>
                    <a:pt x="3498" y="239535"/>
                  </a:lnTo>
                  <a:lnTo>
                    <a:pt x="13033" y="253666"/>
                  </a:lnTo>
                  <a:lnTo>
                    <a:pt x="27164" y="263201"/>
                  </a:lnTo>
                  <a:lnTo>
                    <a:pt x="44450" y="266699"/>
                  </a:lnTo>
                  <a:lnTo>
                    <a:pt x="4782058" y="266699"/>
                  </a:lnTo>
                  <a:lnTo>
                    <a:pt x="4799343" y="263201"/>
                  </a:lnTo>
                  <a:lnTo>
                    <a:pt x="4813474" y="253666"/>
                  </a:lnTo>
                  <a:lnTo>
                    <a:pt x="4823009" y="239535"/>
                  </a:lnTo>
                  <a:lnTo>
                    <a:pt x="4826508" y="222249"/>
                  </a:lnTo>
                  <a:lnTo>
                    <a:pt x="4826508" y="44449"/>
                  </a:lnTo>
                  <a:lnTo>
                    <a:pt x="4823009" y="27164"/>
                  </a:lnTo>
                  <a:lnTo>
                    <a:pt x="4813474" y="13033"/>
                  </a:lnTo>
                  <a:lnTo>
                    <a:pt x="4799343" y="3498"/>
                  </a:lnTo>
                  <a:lnTo>
                    <a:pt x="4782058" y="0"/>
                  </a:lnTo>
                  <a:close/>
                </a:path>
              </a:pathLst>
            </a:custGeom>
            <a:solidFill>
              <a:srgbClr val="85D6C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848356" y="3493008"/>
              <a:ext cx="3668395" cy="753110"/>
            </a:xfrm>
            <a:custGeom>
              <a:avLst/>
              <a:gdLst/>
              <a:ahLst/>
              <a:cxnLst/>
              <a:rect l="l" t="t" r="r" b="b"/>
              <a:pathLst>
                <a:path w="3668395" h="753110">
                  <a:moveTo>
                    <a:pt x="3668268" y="0"/>
                  </a:moveTo>
                  <a:lnTo>
                    <a:pt x="0" y="0"/>
                  </a:lnTo>
                  <a:lnTo>
                    <a:pt x="0" y="489203"/>
                  </a:lnTo>
                  <a:lnTo>
                    <a:pt x="1740027" y="489203"/>
                  </a:lnTo>
                  <a:lnTo>
                    <a:pt x="1740027" y="564641"/>
                  </a:lnTo>
                  <a:lnTo>
                    <a:pt x="1645920" y="564641"/>
                  </a:lnTo>
                  <a:lnTo>
                    <a:pt x="1834133" y="752855"/>
                  </a:lnTo>
                  <a:lnTo>
                    <a:pt x="2022347" y="564641"/>
                  </a:lnTo>
                  <a:lnTo>
                    <a:pt x="1928241" y="564641"/>
                  </a:lnTo>
                  <a:lnTo>
                    <a:pt x="1928241" y="489203"/>
                  </a:lnTo>
                  <a:lnTo>
                    <a:pt x="3668268" y="489203"/>
                  </a:lnTo>
                  <a:lnTo>
                    <a:pt x="3668268" y="0"/>
                  </a:lnTo>
                  <a:close/>
                </a:path>
              </a:pathLst>
            </a:custGeom>
            <a:solidFill>
              <a:srgbClr val="FDDB5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681925" y="1630203"/>
            <a:ext cx="3569970" cy="75982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Тести </a:t>
            </a:r>
            <a:r>
              <a:rPr sz="1350" dirty="0">
                <a:solidFill>
                  <a:srgbClr val="FFFFFF"/>
                </a:solidFill>
                <a:latin typeface="Arial Black"/>
                <a:cs typeface="Arial Black"/>
              </a:rPr>
              <a:t>з іноземних </a:t>
            </a: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мов (англійської, </a:t>
            </a:r>
            <a:r>
              <a:rPr sz="1350" spc="-44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іспанської,</a:t>
            </a:r>
            <a:r>
              <a:rPr sz="1350" spc="-1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німецької,</a:t>
            </a:r>
            <a:r>
              <a:rPr sz="1350" spc="-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французької)</a:t>
            </a:r>
            <a:endParaRPr sz="1350" dirty="0">
              <a:latin typeface="Arial Black"/>
              <a:cs typeface="Arial Black"/>
            </a:endParaRPr>
          </a:p>
          <a:p>
            <a:pPr>
              <a:spcBef>
                <a:spcPts val="15"/>
              </a:spcBef>
            </a:pPr>
            <a:endParaRPr sz="1200" dirty="0">
              <a:latin typeface="Arial Black"/>
              <a:cs typeface="Arial Black"/>
            </a:endParaRPr>
          </a:p>
          <a:p>
            <a:pPr marL="25241" algn="ctr"/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складаються</a:t>
            </a:r>
            <a:r>
              <a:rPr sz="975" spc="-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із</a:t>
            </a:r>
            <a:endParaRPr sz="975" dirty="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297526" y="3493961"/>
            <a:ext cx="2427446" cy="3092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219075">
              <a:spcBef>
                <a:spcPts val="71"/>
              </a:spcBef>
            </a:pP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За</a:t>
            </a:r>
            <a:r>
              <a:rPr sz="97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8" dirty="0">
                <a:solidFill>
                  <a:srgbClr val="5E5F5F"/>
                </a:solidFill>
                <a:latin typeface="Arial Black"/>
                <a:cs typeface="Arial Black"/>
              </a:rPr>
              <a:t>результатами</a:t>
            </a:r>
            <a:r>
              <a:rPr sz="975" spc="26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8" dirty="0">
                <a:solidFill>
                  <a:srgbClr val="5E5F5F"/>
                </a:solidFill>
                <a:latin typeface="Arial Black"/>
                <a:cs typeface="Arial Black"/>
              </a:rPr>
              <a:t>виконання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 завдань учасники ЗНО</a:t>
            </a:r>
            <a:r>
              <a:rPr sz="975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отримують</a:t>
            </a:r>
            <a:endParaRPr sz="975">
              <a:latin typeface="Arial Black"/>
              <a:cs typeface="Arial Black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456182" y="4612005"/>
            <a:ext cx="3960495" cy="230029"/>
          </a:xfrm>
          <a:custGeom>
            <a:avLst/>
            <a:gdLst/>
            <a:ahLst/>
            <a:cxnLst/>
            <a:rect l="l" t="t" r="r" b="b"/>
            <a:pathLst>
              <a:path w="5280659" h="306704">
                <a:moveTo>
                  <a:pt x="5229606" y="0"/>
                </a:moveTo>
                <a:lnTo>
                  <a:pt x="51054" y="0"/>
                </a:lnTo>
                <a:lnTo>
                  <a:pt x="31182" y="4012"/>
                </a:lnTo>
                <a:lnTo>
                  <a:pt x="14954" y="14954"/>
                </a:lnTo>
                <a:lnTo>
                  <a:pt x="4012" y="31182"/>
                </a:lnTo>
                <a:lnTo>
                  <a:pt x="0" y="51054"/>
                </a:lnTo>
                <a:lnTo>
                  <a:pt x="0" y="255270"/>
                </a:lnTo>
                <a:lnTo>
                  <a:pt x="4012" y="275141"/>
                </a:lnTo>
                <a:lnTo>
                  <a:pt x="14954" y="291369"/>
                </a:lnTo>
                <a:lnTo>
                  <a:pt x="31182" y="302311"/>
                </a:lnTo>
                <a:lnTo>
                  <a:pt x="51054" y="306324"/>
                </a:lnTo>
                <a:lnTo>
                  <a:pt x="5229606" y="306324"/>
                </a:lnTo>
                <a:lnTo>
                  <a:pt x="5249477" y="302311"/>
                </a:lnTo>
                <a:lnTo>
                  <a:pt x="5265705" y="291369"/>
                </a:lnTo>
                <a:lnTo>
                  <a:pt x="5276647" y="275141"/>
                </a:lnTo>
                <a:lnTo>
                  <a:pt x="5280659" y="255270"/>
                </a:lnTo>
                <a:lnTo>
                  <a:pt x="5280659" y="51054"/>
                </a:lnTo>
                <a:lnTo>
                  <a:pt x="5276647" y="31182"/>
                </a:lnTo>
                <a:lnTo>
                  <a:pt x="5265705" y="14954"/>
                </a:lnTo>
                <a:lnTo>
                  <a:pt x="5249477" y="4012"/>
                </a:lnTo>
                <a:lnTo>
                  <a:pt x="5229606" y="0"/>
                </a:lnTo>
                <a:close/>
              </a:path>
            </a:pathLst>
          </a:custGeom>
          <a:solidFill>
            <a:srgbClr val="E9AEAE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object 28"/>
          <p:cNvSpPr txBox="1"/>
          <p:nvPr/>
        </p:nvSpPr>
        <p:spPr>
          <a:xfrm>
            <a:off x="1117283" y="4013835"/>
            <a:ext cx="4801076" cy="113569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72453" marR="584359" indent="260509">
              <a:lnSpc>
                <a:spcPct val="130300"/>
              </a:lnSpc>
              <a:spcBef>
                <a:spcPts val="75"/>
              </a:spcBef>
            </a:pPr>
            <a:r>
              <a:rPr sz="900" spc="-4" dirty="0">
                <a:solidFill>
                  <a:srgbClr val="585858"/>
                </a:solidFill>
                <a:latin typeface="Arial Black"/>
                <a:cs typeface="Arial Black"/>
              </a:rPr>
              <a:t>*Ті, </a:t>
            </a: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хто </a:t>
            </a:r>
            <a:r>
              <a:rPr sz="900" spc="-4" dirty="0">
                <a:solidFill>
                  <a:srgbClr val="585858"/>
                </a:solidFill>
                <a:latin typeface="Arial Black"/>
                <a:cs typeface="Arial Black"/>
              </a:rPr>
              <a:t>вивчав іноземну </a:t>
            </a: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мову </a:t>
            </a:r>
            <a:r>
              <a:rPr sz="900" spc="-4" dirty="0">
                <a:solidFill>
                  <a:srgbClr val="585858"/>
                </a:solidFill>
                <a:latin typeface="Arial Black"/>
                <a:cs typeface="Arial Black"/>
              </a:rPr>
              <a:t>на </a:t>
            </a: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рівні </a:t>
            </a:r>
            <a:r>
              <a:rPr sz="900" spc="-4" dirty="0">
                <a:solidFill>
                  <a:srgbClr val="585858"/>
                </a:solidFill>
                <a:latin typeface="Arial Black"/>
                <a:cs typeface="Arial Black"/>
              </a:rPr>
              <a:t>стандарту, </a:t>
            </a: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– </a:t>
            </a:r>
            <a:r>
              <a:rPr sz="900" spc="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оцінку 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ДПА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(1-12</a:t>
            </a:r>
            <a:r>
              <a:rPr sz="900" spc="-1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балів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 за</a:t>
            </a:r>
            <a:r>
              <a:rPr sz="900" spc="-1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шкалою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 рівня</a:t>
            </a:r>
            <a:r>
              <a:rPr sz="900" spc="-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стандарту)</a:t>
            </a:r>
            <a:r>
              <a:rPr sz="900" spc="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за</a:t>
            </a:r>
            <a:endParaRPr sz="900">
              <a:latin typeface="Arial Black"/>
              <a:cs typeface="Arial Black"/>
            </a:endParaRPr>
          </a:p>
          <a:p>
            <a:pPr marL="802005"/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результатом</a:t>
            </a:r>
            <a:r>
              <a:rPr sz="900" spc="-1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виконання</a:t>
            </a:r>
            <a:r>
              <a:rPr sz="900" spc="-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завдань</a:t>
            </a:r>
            <a:r>
              <a:rPr sz="9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рівня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стандарту</a:t>
            </a:r>
            <a:endParaRPr sz="900">
              <a:latin typeface="Arial Black"/>
              <a:cs typeface="Arial Black"/>
            </a:endParaRPr>
          </a:p>
          <a:p>
            <a:pPr marL="587693" marR="582930" indent="-22384">
              <a:lnSpc>
                <a:spcPct val="157600"/>
              </a:lnSpc>
              <a:spcBef>
                <a:spcPts val="431"/>
              </a:spcBef>
            </a:pPr>
            <a:r>
              <a:rPr sz="900" spc="-4" dirty="0">
                <a:solidFill>
                  <a:srgbClr val="585858"/>
                </a:solidFill>
                <a:latin typeface="Arial Black"/>
                <a:cs typeface="Arial Black"/>
              </a:rPr>
              <a:t>*Ті, </a:t>
            </a: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хто </a:t>
            </a:r>
            <a:r>
              <a:rPr sz="900" spc="-4" dirty="0">
                <a:solidFill>
                  <a:srgbClr val="585858"/>
                </a:solidFill>
                <a:latin typeface="Arial Black"/>
                <a:cs typeface="Arial Black"/>
              </a:rPr>
              <a:t>вивчав іноземну </a:t>
            </a: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мову </a:t>
            </a:r>
            <a:r>
              <a:rPr sz="900" spc="-4" dirty="0">
                <a:solidFill>
                  <a:srgbClr val="585858"/>
                </a:solidFill>
                <a:latin typeface="Arial Black"/>
                <a:cs typeface="Arial Black"/>
              </a:rPr>
              <a:t>на профільному рівні, </a:t>
            </a: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– </a:t>
            </a:r>
            <a:r>
              <a:rPr sz="900" spc="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оцінку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 з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ДПА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(1-12</a:t>
            </a:r>
            <a:r>
              <a:rPr sz="900" spc="-1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балів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 за</a:t>
            </a:r>
            <a:r>
              <a:rPr sz="900" spc="-1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шкалою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профільного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рівня)</a:t>
            </a:r>
            <a:endParaRPr sz="900">
              <a:latin typeface="Arial Black"/>
              <a:cs typeface="Arial Black"/>
            </a:endParaRPr>
          </a:p>
          <a:p>
            <a:pPr marL="9525"/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за</a:t>
            </a:r>
            <a:r>
              <a:rPr sz="900" spc="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результатом</a:t>
            </a:r>
            <a:r>
              <a:rPr sz="900" spc="-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виконання</a:t>
            </a:r>
            <a:r>
              <a:rPr sz="90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завдань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 рівня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 стандарту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 та</a:t>
            </a:r>
            <a:r>
              <a:rPr sz="900" spc="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spc="-4" dirty="0">
                <a:solidFill>
                  <a:srgbClr val="FFFFFF"/>
                </a:solidFill>
                <a:latin typeface="Arial Black"/>
                <a:cs typeface="Arial Black"/>
              </a:rPr>
              <a:t>профільного</a:t>
            </a:r>
            <a:r>
              <a:rPr sz="900" spc="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FFFFFF"/>
                </a:solidFill>
                <a:latin typeface="Arial Black"/>
                <a:cs typeface="Arial Black"/>
              </a:rPr>
              <a:t>рівня</a:t>
            </a:r>
            <a:endParaRPr sz="90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825371" y="5298948"/>
            <a:ext cx="3619976" cy="200025"/>
          </a:xfrm>
          <a:custGeom>
            <a:avLst/>
            <a:gdLst/>
            <a:ahLst/>
            <a:cxnLst/>
            <a:rect l="l" t="t" r="r" b="b"/>
            <a:pathLst>
              <a:path w="4826634" h="266700">
                <a:moveTo>
                  <a:pt x="4782058" y="0"/>
                </a:moveTo>
                <a:lnTo>
                  <a:pt x="44450" y="0"/>
                </a:lnTo>
                <a:lnTo>
                  <a:pt x="27164" y="3493"/>
                </a:lnTo>
                <a:lnTo>
                  <a:pt x="13033" y="13019"/>
                </a:lnTo>
                <a:lnTo>
                  <a:pt x="3498" y="27148"/>
                </a:lnTo>
                <a:lnTo>
                  <a:pt x="0" y="44450"/>
                </a:lnTo>
                <a:lnTo>
                  <a:pt x="0" y="222250"/>
                </a:lnTo>
                <a:lnTo>
                  <a:pt x="3498" y="239551"/>
                </a:lnTo>
                <a:lnTo>
                  <a:pt x="13033" y="253680"/>
                </a:lnTo>
                <a:lnTo>
                  <a:pt x="27164" y="263206"/>
                </a:lnTo>
                <a:lnTo>
                  <a:pt x="44450" y="266700"/>
                </a:lnTo>
                <a:lnTo>
                  <a:pt x="4782058" y="266700"/>
                </a:lnTo>
                <a:lnTo>
                  <a:pt x="4799343" y="263206"/>
                </a:lnTo>
                <a:lnTo>
                  <a:pt x="4813474" y="253680"/>
                </a:lnTo>
                <a:lnTo>
                  <a:pt x="4823009" y="239551"/>
                </a:lnTo>
                <a:lnTo>
                  <a:pt x="4826508" y="222250"/>
                </a:lnTo>
                <a:lnTo>
                  <a:pt x="4826508" y="44450"/>
                </a:lnTo>
                <a:lnTo>
                  <a:pt x="4823009" y="27148"/>
                </a:lnTo>
                <a:lnTo>
                  <a:pt x="4813474" y="13019"/>
                </a:lnTo>
                <a:lnTo>
                  <a:pt x="4799343" y="3493"/>
                </a:lnTo>
                <a:lnTo>
                  <a:pt x="4782058" y="0"/>
                </a:lnTo>
                <a:close/>
              </a:path>
            </a:pathLst>
          </a:custGeom>
          <a:solidFill>
            <a:srgbClr val="FDDB5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 txBox="1"/>
          <p:nvPr/>
        </p:nvSpPr>
        <p:spPr>
          <a:xfrm>
            <a:off x="1769650" y="5284613"/>
            <a:ext cx="3496151" cy="541013"/>
          </a:xfrm>
          <a:prstGeom prst="rect">
            <a:avLst/>
          </a:prstGeom>
        </p:spPr>
        <p:txBody>
          <a:bodyPr vert="horz" wrap="square" lIns="0" tIns="40481" rIns="0" bIns="0" rtlCol="0">
            <a:spAutoFit/>
          </a:bodyPr>
          <a:lstStyle/>
          <a:p>
            <a:pPr marL="234315" algn="ctr">
              <a:spcBef>
                <a:spcPts val="319"/>
              </a:spcBef>
            </a:pP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УСІ</a:t>
            </a:r>
            <a:r>
              <a:rPr sz="900" spc="-3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900" dirty="0">
                <a:solidFill>
                  <a:srgbClr val="585858"/>
                </a:solidFill>
                <a:latin typeface="Arial Black"/>
                <a:cs typeface="Arial Black"/>
              </a:rPr>
              <a:t>–</a:t>
            </a:r>
            <a:endParaRPr sz="900">
              <a:latin typeface="Arial Black"/>
              <a:cs typeface="Arial Black"/>
            </a:endParaRPr>
          </a:p>
          <a:p>
            <a:pPr marL="9525" marR="3810" indent="207645">
              <a:spcBef>
                <a:spcPts val="285"/>
              </a:spcBef>
            </a:pPr>
            <a:r>
              <a:rPr sz="1050" dirty="0">
                <a:solidFill>
                  <a:srgbClr val="123934"/>
                </a:solidFill>
                <a:latin typeface="Arial Black"/>
                <a:cs typeface="Arial Black"/>
              </a:rPr>
              <a:t>результат </a:t>
            </a:r>
            <a:r>
              <a:rPr sz="1050" spc="-4" dirty="0">
                <a:solidFill>
                  <a:srgbClr val="123934"/>
                </a:solidFill>
                <a:latin typeface="Arial Black"/>
                <a:cs typeface="Arial Black"/>
              </a:rPr>
              <a:t>ЗНО </a:t>
            </a:r>
            <a:r>
              <a:rPr sz="1050" dirty="0">
                <a:solidFill>
                  <a:srgbClr val="123934"/>
                </a:solidFill>
                <a:latin typeface="Arial Black"/>
                <a:cs typeface="Arial Black"/>
              </a:rPr>
              <a:t>за </a:t>
            </a:r>
            <a:r>
              <a:rPr sz="1050" spc="-4" dirty="0">
                <a:solidFill>
                  <a:srgbClr val="123934"/>
                </a:solidFill>
                <a:latin typeface="Arial Black"/>
                <a:cs typeface="Arial Black"/>
              </a:rPr>
              <a:t>шкалою </a:t>
            </a:r>
            <a:r>
              <a:rPr sz="1050" dirty="0">
                <a:solidFill>
                  <a:srgbClr val="123934"/>
                </a:solidFill>
                <a:latin typeface="Arial Black"/>
                <a:cs typeface="Arial Black"/>
              </a:rPr>
              <a:t>100-200 балів </a:t>
            </a:r>
            <a:r>
              <a:rPr sz="1050" spc="4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123934"/>
                </a:solidFill>
                <a:latin typeface="Arial Black"/>
                <a:cs typeface="Arial Black"/>
              </a:rPr>
              <a:t>(за</a:t>
            </a:r>
            <a:r>
              <a:rPr sz="1050" spc="-11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123934"/>
                </a:solidFill>
                <a:latin typeface="Arial Black"/>
                <a:cs typeface="Arial Black"/>
              </a:rPr>
              <a:t>умови</a:t>
            </a:r>
            <a:r>
              <a:rPr sz="1050" spc="-19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123934"/>
                </a:solidFill>
                <a:latin typeface="Arial Black"/>
                <a:cs typeface="Arial Black"/>
              </a:rPr>
              <a:t>подолання</a:t>
            </a:r>
            <a:r>
              <a:rPr sz="1050" spc="-4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123934"/>
                </a:solidFill>
                <a:latin typeface="Arial Black"/>
                <a:cs typeface="Arial Black"/>
              </a:rPr>
              <a:t>порогу склав</a:t>
            </a:r>
            <a:r>
              <a:rPr sz="1050" spc="-15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123934"/>
                </a:solidFill>
                <a:latin typeface="Arial Black"/>
                <a:cs typeface="Arial Black"/>
              </a:rPr>
              <a:t>/</a:t>
            </a:r>
            <a:r>
              <a:rPr sz="1050" spc="-19" dirty="0">
                <a:solidFill>
                  <a:srgbClr val="123934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123934"/>
                </a:solidFill>
                <a:latin typeface="Arial Black"/>
                <a:cs typeface="Arial Black"/>
              </a:rPr>
              <a:t>не </a:t>
            </a:r>
            <a:r>
              <a:rPr sz="1050" dirty="0">
                <a:solidFill>
                  <a:srgbClr val="123934"/>
                </a:solidFill>
                <a:latin typeface="Arial Black"/>
                <a:cs typeface="Arial Black"/>
              </a:rPr>
              <a:t>склав)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31" name="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90319" y="0"/>
            <a:ext cx="124129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1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1798" y="196246"/>
            <a:ext cx="1072134" cy="13624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03841" y="1983244"/>
            <a:ext cx="491918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570673" algn="l"/>
                <a:tab pos="3375660" algn="l"/>
              </a:tabLst>
            </a:pPr>
            <a:r>
              <a:rPr spc="-4" dirty="0">
                <a:solidFill>
                  <a:srgbClr val="EC5F73"/>
                </a:solidFill>
                <a:latin typeface="Arial Black"/>
                <a:cs typeface="Arial Black"/>
              </a:rPr>
              <a:t>Зовнішнє	</a:t>
            </a:r>
            <a:r>
              <a:rPr dirty="0">
                <a:solidFill>
                  <a:srgbClr val="EC5F73"/>
                </a:solidFill>
                <a:latin typeface="Arial Black"/>
                <a:cs typeface="Arial Black"/>
              </a:rPr>
              <a:t>незалежне	</a:t>
            </a:r>
            <a:r>
              <a:rPr spc="-4" dirty="0">
                <a:solidFill>
                  <a:srgbClr val="EC5F73"/>
                </a:solidFill>
                <a:latin typeface="Arial Black"/>
                <a:cs typeface="Arial Black"/>
              </a:rPr>
              <a:t>оцінювання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57834" y="1908868"/>
            <a:ext cx="119110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066800" algn="l"/>
              </a:tabLst>
            </a:pPr>
            <a:r>
              <a:rPr spc="-4" dirty="0">
                <a:solidFill>
                  <a:srgbClr val="EC5F73"/>
                </a:solidFill>
                <a:latin typeface="Arial Black"/>
                <a:cs typeface="Arial Black"/>
              </a:rPr>
              <a:t>(</a:t>
            </a:r>
            <a:r>
              <a:rPr spc="4" dirty="0">
                <a:solidFill>
                  <a:srgbClr val="EC5F73"/>
                </a:solidFill>
                <a:latin typeface="Arial Black"/>
                <a:cs typeface="Arial Black"/>
              </a:rPr>
              <a:t>З</a:t>
            </a:r>
            <a:r>
              <a:rPr dirty="0">
                <a:solidFill>
                  <a:srgbClr val="EC5F73"/>
                </a:solidFill>
                <a:latin typeface="Arial Black"/>
                <a:cs typeface="Arial Black"/>
              </a:rPr>
              <a:t>Н</a:t>
            </a:r>
            <a:r>
              <a:rPr spc="4" dirty="0">
                <a:solidFill>
                  <a:srgbClr val="EC5F73"/>
                </a:solidFill>
                <a:latin typeface="Arial Black"/>
                <a:cs typeface="Arial Black"/>
              </a:rPr>
              <a:t>О</a:t>
            </a:r>
            <a:r>
              <a:rPr dirty="0">
                <a:solidFill>
                  <a:srgbClr val="EC5F73"/>
                </a:solidFill>
                <a:latin typeface="Arial Black"/>
                <a:cs typeface="Arial Black"/>
              </a:rPr>
              <a:t>)	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–</a:t>
            </a:r>
            <a:endParaRPr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9775" y="2344105"/>
            <a:ext cx="400050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635794" algn="l"/>
                <a:tab pos="2485549" algn="l"/>
              </a:tabLst>
            </a:pP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це	оц</a:t>
            </a:r>
            <a:r>
              <a:rPr spc="-11" dirty="0">
                <a:solidFill>
                  <a:srgbClr val="7E7E7E"/>
                </a:solidFill>
                <a:latin typeface="Arial Black"/>
                <a:cs typeface="Arial Black"/>
              </a:rPr>
              <a:t>і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нюван</a:t>
            </a:r>
            <a:r>
              <a:rPr spc="4" dirty="0">
                <a:solidFill>
                  <a:srgbClr val="7E7E7E"/>
                </a:solidFill>
                <a:latin typeface="Arial Black"/>
                <a:cs typeface="Arial Black"/>
              </a:rPr>
              <a:t>н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я	р</a:t>
            </a:r>
            <a:r>
              <a:rPr spc="-8" dirty="0">
                <a:solidFill>
                  <a:srgbClr val="7E7E7E"/>
                </a:solidFill>
                <a:latin typeface="Arial Black"/>
                <a:cs typeface="Arial Black"/>
              </a:rPr>
              <a:t>е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зу</a:t>
            </a:r>
            <a:r>
              <a:rPr spc="-11" dirty="0">
                <a:solidFill>
                  <a:srgbClr val="7E7E7E"/>
                </a:solidFill>
                <a:latin typeface="Arial Black"/>
                <a:cs typeface="Arial Black"/>
              </a:rPr>
              <a:t>л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ьтат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ів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27630" y="2348891"/>
            <a:ext cx="282130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630204" algn="l"/>
              </a:tabLst>
            </a:pP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навчання,	здобутих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3293" y="2872322"/>
            <a:ext cx="7118985" cy="199990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особою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на</a:t>
            </a:r>
            <a:r>
              <a:rPr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певному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рівні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освіти,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що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проводиться 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спеціально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уповноваженою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державою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установою 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(організацією).</a:t>
            </a:r>
            <a:endParaRPr dirty="0">
              <a:latin typeface="Arial Black"/>
              <a:cs typeface="Arial Black"/>
            </a:endParaRPr>
          </a:p>
          <a:p>
            <a:pPr marL="9525" marR="3810" indent="788670" algn="just">
              <a:spcBef>
                <a:spcPts val="431"/>
              </a:spcBef>
            </a:pPr>
            <a:r>
              <a:rPr dirty="0">
                <a:solidFill>
                  <a:srgbClr val="359E90"/>
                </a:solidFill>
                <a:latin typeface="Arial Black"/>
                <a:cs typeface="Arial Black"/>
              </a:rPr>
              <a:t>Мета ЗНО – забезпечення </a:t>
            </a:r>
            <a:r>
              <a:rPr spc="-4" dirty="0">
                <a:solidFill>
                  <a:srgbClr val="359E90"/>
                </a:solidFill>
                <a:latin typeface="Arial Black"/>
                <a:cs typeface="Arial Black"/>
              </a:rPr>
              <a:t>права осіб </a:t>
            </a:r>
            <a:r>
              <a:rPr dirty="0">
                <a:solidFill>
                  <a:srgbClr val="359E90"/>
                </a:solidFill>
                <a:latin typeface="Arial Black"/>
                <a:cs typeface="Arial Black"/>
              </a:rPr>
              <a:t>на рівний </a:t>
            </a:r>
            <a:r>
              <a:rPr spc="4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359E90"/>
                </a:solidFill>
                <a:latin typeface="Arial Black"/>
                <a:cs typeface="Arial Black"/>
              </a:rPr>
              <a:t>доступ </a:t>
            </a:r>
            <a:r>
              <a:rPr dirty="0">
                <a:solidFill>
                  <a:srgbClr val="359E90"/>
                </a:solidFill>
                <a:latin typeface="Arial Black"/>
                <a:cs typeface="Arial Black"/>
              </a:rPr>
              <a:t>до </a:t>
            </a:r>
            <a:r>
              <a:rPr spc="-4" dirty="0">
                <a:solidFill>
                  <a:srgbClr val="359E90"/>
                </a:solidFill>
                <a:latin typeface="Arial Black"/>
                <a:cs typeface="Arial Black"/>
              </a:rPr>
              <a:t>вищої</a:t>
            </a:r>
            <a:r>
              <a:rPr dirty="0">
                <a:solidFill>
                  <a:srgbClr val="359E90"/>
                </a:solidFill>
                <a:latin typeface="Arial Black"/>
                <a:cs typeface="Arial Black"/>
              </a:rPr>
              <a:t> освіти 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та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оцінювання </a:t>
            </a:r>
            <a:r>
              <a:rPr spc="-8" dirty="0">
                <a:solidFill>
                  <a:srgbClr val="7E7E7E"/>
                </a:solidFill>
                <a:latin typeface="Arial Black"/>
                <a:cs typeface="Arial Black"/>
              </a:rPr>
              <a:t>відповідності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 результатів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навчання,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здобутих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на</a:t>
            </a:r>
            <a:r>
              <a:rPr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основі</a:t>
            </a:r>
            <a:r>
              <a:rPr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повної </a:t>
            </a:r>
            <a:r>
              <a:rPr spc="-59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загальної</a:t>
            </a:r>
            <a:r>
              <a:rPr spc="-1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8" dirty="0">
                <a:solidFill>
                  <a:srgbClr val="7E7E7E"/>
                </a:solidFill>
                <a:latin typeface="Arial Black"/>
                <a:cs typeface="Arial Black"/>
              </a:rPr>
              <a:t>середньої</a:t>
            </a:r>
            <a:r>
              <a:rPr spc="1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освіти,</a:t>
            </a:r>
            <a:r>
              <a:rPr spc="1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pc="-4" dirty="0">
                <a:solidFill>
                  <a:srgbClr val="7E7E7E"/>
                </a:solidFill>
                <a:latin typeface="Arial Black"/>
                <a:cs typeface="Arial Black"/>
              </a:rPr>
              <a:t>державним вимогам.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149225" y="1077849"/>
            <a:ext cx="5342573" cy="395782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764" rIns="0" bIns="0" rtlCol="0" anchor="ctr">
            <a:spAutoFit/>
          </a:bodyPr>
          <a:lstStyle/>
          <a:p>
            <a:pPr marL="68104">
              <a:spcBef>
                <a:spcPts val="116"/>
              </a:spcBef>
            </a:pPr>
            <a:r>
              <a:rPr sz="2475" spc="-4" dirty="0">
                <a:solidFill>
                  <a:srgbClr val="7E7E7E"/>
                </a:solidFill>
              </a:rPr>
              <a:t>ЩО</a:t>
            </a:r>
            <a:r>
              <a:rPr sz="2475" spc="-34" dirty="0">
                <a:solidFill>
                  <a:srgbClr val="7E7E7E"/>
                </a:solidFill>
              </a:rPr>
              <a:t> </a:t>
            </a:r>
            <a:r>
              <a:rPr sz="2475" spc="-4" dirty="0">
                <a:solidFill>
                  <a:srgbClr val="7E7E7E"/>
                </a:solidFill>
              </a:rPr>
              <a:t>ТАКЕ</a:t>
            </a:r>
            <a:r>
              <a:rPr sz="2475" spc="-15" dirty="0">
                <a:solidFill>
                  <a:srgbClr val="7E7E7E"/>
                </a:solidFill>
              </a:rPr>
              <a:t> </a:t>
            </a:r>
            <a:r>
              <a:rPr sz="2475" dirty="0">
                <a:solidFill>
                  <a:srgbClr val="7E7E7E"/>
                </a:solidFill>
              </a:rPr>
              <a:t>ЗНО?</a:t>
            </a:r>
            <a:endParaRPr sz="2475"/>
          </a:p>
        </p:txBody>
      </p:sp>
      <p:grpSp>
        <p:nvGrpSpPr>
          <p:cNvPr id="10" name="object 10"/>
          <p:cNvGrpSpPr/>
          <p:nvPr/>
        </p:nvGrpSpPr>
        <p:grpSpPr>
          <a:xfrm>
            <a:off x="4972953" y="4953000"/>
            <a:ext cx="1819751" cy="1268729"/>
            <a:chOff x="9188195" y="4927091"/>
            <a:chExt cx="2426335" cy="1691639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88195" y="4927091"/>
              <a:ext cx="1199400" cy="153923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4395" y="5006314"/>
              <a:ext cx="1051559" cy="13778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43031" y="5017007"/>
              <a:ext cx="1071372" cy="107137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40595" y="5079491"/>
              <a:ext cx="1199400" cy="1539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16795" y="5158714"/>
              <a:ext cx="1051559" cy="1377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21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5000" y="1524000"/>
            <a:ext cx="6666548" cy="2526141"/>
          </a:xfrm>
          <a:prstGeom prst="rect">
            <a:avLst/>
          </a:prstGeom>
        </p:spPr>
        <p:txBody>
          <a:bodyPr vert="horz" wrap="square" lIns="0" tIns="25718" rIns="0" bIns="0" rtlCol="0">
            <a:spAutoFit/>
          </a:bodyPr>
          <a:lstStyle/>
          <a:p>
            <a:pPr marL="9525" marR="3810" indent="685800" algn="just">
              <a:lnSpc>
                <a:spcPct val="94800"/>
              </a:lnSpc>
              <a:spcBef>
                <a:spcPts val="203"/>
              </a:spcBef>
            </a:pPr>
            <a:r>
              <a:rPr sz="2138" i="1" spc="293" dirty="0">
                <a:solidFill>
                  <a:srgbClr val="7E7E7E"/>
                </a:solidFill>
                <a:latin typeface="Arial"/>
                <a:cs typeface="Arial"/>
              </a:rPr>
              <a:t>*</a:t>
            </a:r>
            <a:r>
              <a:rPr sz="2138" i="1" spc="296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203" dirty="0">
                <a:solidFill>
                  <a:srgbClr val="EC5F73"/>
                </a:solidFill>
                <a:latin typeface="Arial"/>
                <a:cs typeface="Arial"/>
              </a:rPr>
              <a:t>Профільний</a:t>
            </a:r>
            <a:r>
              <a:rPr sz="2138" i="1" spc="206" dirty="0">
                <a:solidFill>
                  <a:srgbClr val="EC5F73"/>
                </a:solidFill>
                <a:latin typeface="Arial"/>
                <a:cs typeface="Arial"/>
              </a:rPr>
              <a:t> </a:t>
            </a:r>
            <a:r>
              <a:rPr sz="2138" i="1" spc="-300" dirty="0">
                <a:solidFill>
                  <a:srgbClr val="EC5F73"/>
                </a:solidFill>
                <a:latin typeface="Arial"/>
                <a:cs typeface="Arial"/>
              </a:rPr>
              <a:t>та</a:t>
            </a:r>
            <a:r>
              <a:rPr sz="2138" i="1" spc="-296" dirty="0">
                <a:solidFill>
                  <a:srgbClr val="EC5F73"/>
                </a:solidFill>
                <a:latin typeface="Arial"/>
                <a:cs typeface="Arial"/>
              </a:rPr>
              <a:t> </a:t>
            </a:r>
            <a:r>
              <a:rPr sz="2138" i="1" spc="41" dirty="0">
                <a:solidFill>
                  <a:srgbClr val="EC5F73"/>
                </a:solidFill>
                <a:latin typeface="Arial"/>
                <a:cs typeface="Arial"/>
              </a:rPr>
              <a:t>стандартний</a:t>
            </a:r>
            <a:r>
              <a:rPr sz="2138" i="1" spc="45" dirty="0">
                <a:solidFill>
                  <a:srgbClr val="EC5F73"/>
                </a:solidFill>
                <a:latin typeface="Arial"/>
                <a:cs typeface="Arial"/>
              </a:rPr>
              <a:t> </a:t>
            </a:r>
            <a:r>
              <a:rPr sz="2138" i="1" spc="188" dirty="0">
                <a:solidFill>
                  <a:srgbClr val="EC5F73"/>
                </a:solidFill>
                <a:latin typeface="Arial"/>
                <a:cs typeface="Arial"/>
              </a:rPr>
              <a:t>рівні </a:t>
            </a:r>
            <a:r>
              <a:rPr sz="2138" i="1" spc="191" dirty="0">
                <a:solidFill>
                  <a:srgbClr val="EC5F73"/>
                </a:solidFill>
                <a:latin typeface="Arial"/>
                <a:cs typeface="Arial"/>
              </a:rPr>
              <a:t> </a:t>
            </a:r>
            <a:r>
              <a:rPr sz="2138" i="1" spc="195" dirty="0">
                <a:solidFill>
                  <a:srgbClr val="EC5F73"/>
                </a:solidFill>
                <a:latin typeface="Arial"/>
                <a:cs typeface="Arial"/>
              </a:rPr>
              <a:t>завдань </a:t>
            </a:r>
            <a:r>
              <a:rPr sz="2138" i="1" spc="131" dirty="0">
                <a:solidFill>
                  <a:srgbClr val="7E7E7E"/>
                </a:solidFill>
                <a:latin typeface="Arial"/>
                <a:cs typeface="Arial"/>
              </a:rPr>
              <a:t>в </a:t>
            </a:r>
            <a:r>
              <a:rPr sz="2138" i="1" spc="-34" dirty="0">
                <a:solidFill>
                  <a:srgbClr val="7E7E7E"/>
                </a:solidFill>
                <a:latin typeface="Arial"/>
                <a:cs typeface="Arial"/>
              </a:rPr>
              <a:t>тестових </a:t>
            </a:r>
            <a:r>
              <a:rPr sz="2138" i="1" spc="86" dirty="0">
                <a:solidFill>
                  <a:srgbClr val="7E7E7E"/>
                </a:solidFill>
                <a:latin typeface="Arial"/>
                <a:cs typeface="Arial"/>
              </a:rPr>
              <a:t>зошитах </a:t>
            </a:r>
            <a:r>
              <a:rPr sz="2138" i="1" spc="379" dirty="0">
                <a:solidFill>
                  <a:srgbClr val="7E7E7E"/>
                </a:solidFill>
                <a:latin typeface="Arial"/>
                <a:cs typeface="Arial"/>
              </a:rPr>
              <a:t>з </a:t>
            </a:r>
            <a:r>
              <a:rPr sz="2138" i="1" spc="23" dirty="0">
                <a:solidFill>
                  <a:srgbClr val="7E7E7E"/>
                </a:solidFill>
                <a:latin typeface="Arial"/>
                <a:cs typeface="Arial"/>
              </a:rPr>
              <a:t>математики </a:t>
            </a:r>
            <a:r>
              <a:rPr sz="2138" i="1" spc="-293" dirty="0">
                <a:solidFill>
                  <a:srgbClr val="7E7E7E"/>
                </a:solidFill>
                <a:latin typeface="Arial"/>
                <a:cs typeface="Arial"/>
              </a:rPr>
              <a:t>та </a:t>
            </a:r>
            <a:r>
              <a:rPr sz="2138" i="1" spc="-5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244" dirty="0">
                <a:solidFill>
                  <a:srgbClr val="7E7E7E"/>
                </a:solidFill>
                <a:latin typeface="Arial"/>
                <a:cs typeface="Arial"/>
              </a:rPr>
              <a:t>іноземних</a:t>
            </a:r>
            <a:r>
              <a:rPr sz="2138" i="1" spc="248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176" dirty="0">
                <a:solidFill>
                  <a:srgbClr val="7E7E7E"/>
                </a:solidFill>
                <a:latin typeface="Arial"/>
                <a:cs typeface="Arial"/>
              </a:rPr>
              <a:t>мов</a:t>
            </a:r>
            <a:r>
              <a:rPr sz="2138" i="1" spc="18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94" dirty="0">
                <a:solidFill>
                  <a:srgbClr val="EC5F73"/>
                </a:solidFill>
                <a:latin typeface="Arial"/>
                <a:cs typeface="Arial"/>
              </a:rPr>
              <a:t>існують</a:t>
            </a:r>
            <a:r>
              <a:rPr sz="2138" i="1" spc="98" dirty="0">
                <a:solidFill>
                  <a:srgbClr val="EC5F73"/>
                </a:solidFill>
                <a:latin typeface="Arial"/>
                <a:cs typeface="Arial"/>
              </a:rPr>
              <a:t> </a:t>
            </a:r>
            <a:r>
              <a:rPr sz="2138" i="1" spc="195" dirty="0">
                <a:solidFill>
                  <a:srgbClr val="EC5F73"/>
                </a:solidFill>
                <a:latin typeface="Arial"/>
                <a:cs typeface="Arial"/>
              </a:rPr>
              <a:t>лише</a:t>
            </a:r>
            <a:r>
              <a:rPr sz="2138" i="1" spc="986" dirty="0">
                <a:solidFill>
                  <a:srgbClr val="EC5F73"/>
                </a:solidFill>
                <a:latin typeface="Arial"/>
                <a:cs typeface="Arial"/>
              </a:rPr>
              <a:t> </a:t>
            </a:r>
            <a:r>
              <a:rPr sz="2138" i="1" spc="169" dirty="0">
                <a:solidFill>
                  <a:srgbClr val="EC5F73"/>
                </a:solidFill>
                <a:latin typeface="Arial"/>
                <a:cs typeface="Arial"/>
              </a:rPr>
              <a:t>для </a:t>
            </a:r>
            <a:r>
              <a:rPr sz="2138" i="1" spc="-585" dirty="0">
                <a:solidFill>
                  <a:srgbClr val="EC5F73"/>
                </a:solidFill>
                <a:latin typeface="Arial"/>
                <a:cs typeface="Arial"/>
              </a:rPr>
              <a:t> </a:t>
            </a:r>
            <a:r>
              <a:rPr sz="2138" i="1" spc="217" dirty="0">
                <a:solidFill>
                  <a:srgbClr val="EC5F73"/>
                </a:solidFill>
                <a:latin typeface="Arial"/>
                <a:cs typeface="Arial"/>
              </a:rPr>
              <a:t>визначення </a:t>
            </a:r>
            <a:r>
              <a:rPr sz="2138" i="1" spc="221" dirty="0">
                <a:solidFill>
                  <a:srgbClr val="EC5F73"/>
                </a:solidFill>
                <a:latin typeface="Arial"/>
                <a:cs typeface="Arial"/>
              </a:rPr>
              <a:t>оцінки </a:t>
            </a:r>
            <a:r>
              <a:rPr sz="2138" i="1" spc="379" dirty="0">
                <a:solidFill>
                  <a:srgbClr val="EC5F73"/>
                </a:solidFill>
                <a:latin typeface="Arial"/>
                <a:cs typeface="Arial"/>
              </a:rPr>
              <a:t>з </a:t>
            </a:r>
            <a:r>
              <a:rPr sz="2138" i="1" spc="139" dirty="0">
                <a:solidFill>
                  <a:srgbClr val="EC5F73"/>
                </a:solidFill>
                <a:latin typeface="Arial"/>
                <a:cs typeface="Arial"/>
              </a:rPr>
              <a:t>ДПА.</a:t>
            </a:r>
            <a:r>
              <a:rPr sz="2138" i="1" spc="143" dirty="0">
                <a:solidFill>
                  <a:srgbClr val="EC5F73"/>
                </a:solidFill>
                <a:latin typeface="Arial"/>
                <a:cs typeface="Arial"/>
              </a:rPr>
              <a:t> </a:t>
            </a:r>
            <a:r>
              <a:rPr sz="2138" i="1" spc="203" dirty="0">
                <a:solidFill>
                  <a:srgbClr val="585858"/>
                </a:solidFill>
                <a:latin typeface="Arial"/>
                <a:cs typeface="Arial"/>
              </a:rPr>
              <a:t>Вони </a:t>
            </a:r>
            <a:r>
              <a:rPr sz="2138" i="1" spc="109" dirty="0">
                <a:solidFill>
                  <a:srgbClr val="585858"/>
                </a:solidFill>
                <a:latin typeface="Arial"/>
                <a:cs typeface="Arial"/>
              </a:rPr>
              <a:t>залежать </a:t>
            </a:r>
            <a:r>
              <a:rPr sz="2138" i="1" spc="113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38" i="1" spc="161" dirty="0">
                <a:solidFill>
                  <a:srgbClr val="585858"/>
                </a:solidFill>
                <a:latin typeface="Arial"/>
                <a:cs typeface="Arial"/>
              </a:rPr>
              <a:t>від </a:t>
            </a:r>
            <a:r>
              <a:rPr sz="2138" i="1" spc="172" dirty="0">
                <a:solidFill>
                  <a:srgbClr val="585858"/>
                </a:solidFill>
                <a:latin typeface="Arial"/>
                <a:cs typeface="Arial"/>
              </a:rPr>
              <a:t>рівня </a:t>
            </a:r>
            <a:r>
              <a:rPr sz="2138" i="1" spc="191" dirty="0">
                <a:solidFill>
                  <a:srgbClr val="585858"/>
                </a:solidFill>
                <a:latin typeface="Arial"/>
                <a:cs typeface="Arial"/>
              </a:rPr>
              <a:t>вивчення </a:t>
            </a:r>
            <a:r>
              <a:rPr sz="2138" i="1" spc="233" dirty="0">
                <a:solidFill>
                  <a:srgbClr val="585858"/>
                </a:solidFill>
                <a:latin typeface="Arial"/>
                <a:cs typeface="Arial"/>
              </a:rPr>
              <a:t>цих </a:t>
            </a:r>
            <a:r>
              <a:rPr sz="2138" i="1" spc="71" dirty="0">
                <a:solidFill>
                  <a:srgbClr val="585858"/>
                </a:solidFill>
                <a:latin typeface="Arial"/>
                <a:cs typeface="Arial"/>
              </a:rPr>
              <a:t>предметів </a:t>
            </a:r>
            <a:r>
              <a:rPr sz="2138" i="1" spc="169" dirty="0">
                <a:solidFill>
                  <a:srgbClr val="585858"/>
                </a:solidFill>
                <a:latin typeface="Arial"/>
                <a:cs typeface="Arial"/>
              </a:rPr>
              <a:t>у </a:t>
            </a:r>
            <a:r>
              <a:rPr sz="2138" i="1" spc="225" dirty="0">
                <a:solidFill>
                  <a:srgbClr val="585858"/>
                </a:solidFill>
                <a:latin typeface="Arial"/>
                <a:cs typeface="Arial"/>
              </a:rPr>
              <a:t>закладі </a:t>
            </a:r>
            <a:r>
              <a:rPr sz="2138" i="1" spc="22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138" i="1" spc="45" dirty="0">
                <a:solidFill>
                  <a:srgbClr val="585858"/>
                </a:solidFill>
                <a:latin typeface="Arial"/>
                <a:cs typeface="Arial"/>
              </a:rPr>
              <a:t>освіти, </a:t>
            </a:r>
            <a:r>
              <a:rPr sz="2138" i="1" spc="83" dirty="0">
                <a:solidFill>
                  <a:srgbClr val="585858"/>
                </a:solidFill>
                <a:latin typeface="Arial"/>
                <a:cs typeface="Arial"/>
              </a:rPr>
              <a:t>відомості </a:t>
            </a:r>
            <a:r>
              <a:rPr sz="2138" i="1" spc="161" dirty="0">
                <a:solidFill>
                  <a:srgbClr val="585858"/>
                </a:solidFill>
                <a:latin typeface="Arial"/>
                <a:cs typeface="Arial"/>
              </a:rPr>
              <a:t>про </a:t>
            </a:r>
            <a:r>
              <a:rPr sz="2138" i="1" spc="221" dirty="0">
                <a:solidFill>
                  <a:srgbClr val="585858"/>
                </a:solidFill>
                <a:latin typeface="Arial"/>
                <a:cs typeface="Arial"/>
              </a:rPr>
              <a:t>який </a:t>
            </a:r>
            <a:r>
              <a:rPr sz="2138" i="1" spc="79" dirty="0">
                <a:solidFill>
                  <a:srgbClr val="7E7E7E"/>
                </a:solidFill>
                <a:latin typeface="Arial"/>
                <a:cs typeface="Arial"/>
              </a:rPr>
              <a:t>вносяться </a:t>
            </a:r>
            <a:r>
              <a:rPr sz="2138" i="1" spc="158" dirty="0">
                <a:solidFill>
                  <a:srgbClr val="7E7E7E"/>
                </a:solidFill>
                <a:latin typeface="Arial"/>
                <a:cs typeface="Arial"/>
              </a:rPr>
              <a:t>до </a:t>
            </a:r>
            <a:r>
              <a:rPr sz="2138" i="1" spc="233" dirty="0">
                <a:solidFill>
                  <a:srgbClr val="7E7E7E"/>
                </a:solidFill>
                <a:latin typeface="Arial"/>
                <a:cs typeface="Arial"/>
              </a:rPr>
              <a:t>бази </a:t>
            </a:r>
            <a:r>
              <a:rPr sz="2138" i="1" spc="-585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217" dirty="0">
                <a:solidFill>
                  <a:srgbClr val="7E7E7E"/>
                </a:solidFill>
                <a:latin typeface="Arial"/>
                <a:cs typeface="Arial"/>
              </a:rPr>
              <a:t>даних</a:t>
            </a:r>
            <a:r>
              <a:rPr sz="2138" i="1" spc="22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176" dirty="0">
                <a:solidFill>
                  <a:srgbClr val="7E7E7E"/>
                </a:solidFill>
                <a:latin typeface="Arial"/>
                <a:cs typeface="Arial"/>
              </a:rPr>
              <a:t>зовнішнього</a:t>
            </a:r>
            <a:r>
              <a:rPr sz="2138" i="1" spc="18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210" dirty="0">
                <a:solidFill>
                  <a:srgbClr val="7E7E7E"/>
                </a:solidFill>
                <a:latin typeface="Arial"/>
                <a:cs typeface="Arial"/>
              </a:rPr>
              <a:t>оцінювання</a:t>
            </a:r>
            <a:r>
              <a:rPr sz="2138" i="1" spc="214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158" dirty="0">
                <a:solidFill>
                  <a:srgbClr val="7E7E7E"/>
                </a:solidFill>
                <a:latin typeface="Arial"/>
                <a:cs typeface="Arial"/>
              </a:rPr>
              <a:t>перед </a:t>
            </a:r>
            <a:r>
              <a:rPr sz="2138" i="1" spc="161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83" dirty="0">
                <a:solidFill>
                  <a:srgbClr val="7E7E7E"/>
                </a:solidFill>
                <a:latin typeface="Arial"/>
                <a:cs typeface="Arial"/>
              </a:rPr>
              <a:t>початком</a:t>
            </a:r>
            <a:r>
              <a:rPr sz="2138" i="1" spc="90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180" dirty="0">
                <a:solidFill>
                  <a:srgbClr val="7E7E7E"/>
                </a:solidFill>
                <a:latin typeface="Arial"/>
                <a:cs typeface="Arial"/>
              </a:rPr>
              <a:t>процесу</a:t>
            </a:r>
            <a:r>
              <a:rPr sz="2138" i="1" spc="7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101" dirty="0">
                <a:solidFill>
                  <a:srgbClr val="7E7E7E"/>
                </a:solidFill>
                <a:latin typeface="Arial"/>
                <a:cs typeface="Arial"/>
              </a:rPr>
              <a:t>реєстрації</a:t>
            </a:r>
            <a:r>
              <a:rPr sz="2138" i="1" spc="79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210" dirty="0">
                <a:solidFill>
                  <a:srgbClr val="7E7E7E"/>
                </a:solidFill>
                <a:latin typeface="Arial"/>
                <a:cs typeface="Arial"/>
              </a:rPr>
              <a:t>на</a:t>
            </a:r>
            <a:r>
              <a:rPr sz="2138" i="1" spc="86" dirty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2138" i="1" spc="79" dirty="0">
                <a:solidFill>
                  <a:srgbClr val="7E7E7E"/>
                </a:solidFill>
                <a:latin typeface="Arial"/>
                <a:cs typeface="Arial"/>
              </a:rPr>
              <a:t>ЗНО.</a:t>
            </a:r>
            <a:endParaRPr sz="2138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48247" y="4448556"/>
            <a:ext cx="2195989" cy="1370648"/>
            <a:chOff x="8730995" y="4788408"/>
            <a:chExt cx="2927985" cy="18275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06455" y="4809744"/>
              <a:ext cx="1152144" cy="17983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11283" y="4788408"/>
              <a:ext cx="1120140" cy="17998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30995" y="4815840"/>
              <a:ext cx="996696" cy="1799844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6096" y="1714502"/>
            <a:ext cx="1240154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0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082" y="4058792"/>
            <a:ext cx="2414111" cy="1644968"/>
          </a:xfrm>
          <a:custGeom>
            <a:avLst/>
            <a:gdLst/>
            <a:ahLst/>
            <a:cxnLst/>
            <a:rect l="l" t="t" r="r" b="b"/>
            <a:pathLst>
              <a:path w="3218815" h="2193290">
                <a:moveTo>
                  <a:pt x="2853181" y="0"/>
                </a:moveTo>
                <a:lnTo>
                  <a:pt x="365518" y="0"/>
                </a:lnTo>
                <a:lnTo>
                  <a:pt x="319667" y="2848"/>
                </a:lnTo>
                <a:lnTo>
                  <a:pt x="275515" y="11166"/>
                </a:lnTo>
                <a:lnTo>
                  <a:pt x="233406" y="24610"/>
                </a:lnTo>
                <a:lnTo>
                  <a:pt x="193682" y="42836"/>
                </a:lnTo>
                <a:lnTo>
                  <a:pt x="156686" y="65502"/>
                </a:lnTo>
                <a:lnTo>
                  <a:pt x="122759" y="92266"/>
                </a:lnTo>
                <a:lnTo>
                  <a:pt x="92245" y="122783"/>
                </a:lnTo>
                <a:lnTo>
                  <a:pt x="65486" y="156710"/>
                </a:lnTo>
                <a:lnTo>
                  <a:pt x="42824" y="193706"/>
                </a:lnTo>
                <a:lnTo>
                  <a:pt x="24602" y="233426"/>
                </a:lnTo>
                <a:lnTo>
                  <a:pt x="11162" y="275528"/>
                </a:lnTo>
                <a:lnTo>
                  <a:pt x="2847" y="319669"/>
                </a:lnTo>
                <a:lnTo>
                  <a:pt x="0" y="365506"/>
                </a:lnTo>
                <a:lnTo>
                  <a:pt x="0" y="1827517"/>
                </a:lnTo>
                <a:lnTo>
                  <a:pt x="2847" y="1873366"/>
                </a:lnTo>
                <a:lnTo>
                  <a:pt x="11162" y="1917516"/>
                </a:lnTo>
                <a:lnTo>
                  <a:pt x="24602" y="1959624"/>
                </a:lnTo>
                <a:lnTo>
                  <a:pt x="42824" y="1999347"/>
                </a:lnTo>
                <a:lnTo>
                  <a:pt x="65486" y="2036344"/>
                </a:lnTo>
                <a:lnTo>
                  <a:pt x="92245" y="2070271"/>
                </a:lnTo>
                <a:lnTo>
                  <a:pt x="122759" y="2100786"/>
                </a:lnTo>
                <a:lnTo>
                  <a:pt x="156686" y="2127546"/>
                </a:lnTo>
                <a:lnTo>
                  <a:pt x="193682" y="2150208"/>
                </a:lnTo>
                <a:lnTo>
                  <a:pt x="233406" y="2168431"/>
                </a:lnTo>
                <a:lnTo>
                  <a:pt x="275515" y="2181872"/>
                </a:lnTo>
                <a:lnTo>
                  <a:pt x="319667" y="2190188"/>
                </a:lnTo>
                <a:lnTo>
                  <a:pt x="365518" y="2193036"/>
                </a:lnTo>
                <a:lnTo>
                  <a:pt x="2853181" y="2193036"/>
                </a:lnTo>
                <a:lnTo>
                  <a:pt x="2899018" y="2190188"/>
                </a:lnTo>
                <a:lnTo>
                  <a:pt x="2943159" y="2181872"/>
                </a:lnTo>
                <a:lnTo>
                  <a:pt x="2985261" y="2168431"/>
                </a:lnTo>
                <a:lnTo>
                  <a:pt x="3024981" y="2150208"/>
                </a:lnTo>
                <a:lnTo>
                  <a:pt x="3061977" y="2127546"/>
                </a:lnTo>
                <a:lnTo>
                  <a:pt x="3095904" y="2100786"/>
                </a:lnTo>
                <a:lnTo>
                  <a:pt x="3126421" y="2070271"/>
                </a:lnTo>
                <a:lnTo>
                  <a:pt x="3153185" y="2036344"/>
                </a:lnTo>
                <a:lnTo>
                  <a:pt x="3175851" y="1999347"/>
                </a:lnTo>
                <a:lnTo>
                  <a:pt x="3194077" y="1959624"/>
                </a:lnTo>
                <a:lnTo>
                  <a:pt x="3207521" y="1917516"/>
                </a:lnTo>
                <a:lnTo>
                  <a:pt x="3215839" y="1873366"/>
                </a:lnTo>
                <a:lnTo>
                  <a:pt x="3218688" y="1827517"/>
                </a:lnTo>
                <a:lnTo>
                  <a:pt x="3218688" y="365506"/>
                </a:lnTo>
                <a:lnTo>
                  <a:pt x="3215839" y="319669"/>
                </a:lnTo>
                <a:lnTo>
                  <a:pt x="3207521" y="275528"/>
                </a:lnTo>
                <a:lnTo>
                  <a:pt x="3194077" y="233426"/>
                </a:lnTo>
                <a:lnTo>
                  <a:pt x="3175851" y="193706"/>
                </a:lnTo>
                <a:lnTo>
                  <a:pt x="3153185" y="156710"/>
                </a:lnTo>
                <a:lnTo>
                  <a:pt x="3126421" y="122783"/>
                </a:lnTo>
                <a:lnTo>
                  <a:pt x="3095904" y="92266"/>
                </a:lnTo>
                <a:lnTo>
                  <a:pt x="3061977" y="65502"/>
                </a:lnTo>
                <a:lnTo>
                  <a:pt x="3024981" y="42836"/>
                </a:lnTo>
                <a:lnTo>
                  <a:pt x="2985261" y="24610"/>
                </a:lnTo>
                <a:lnTo>
                  <a:pt x="2943159" y="11166"/>
                </a:lnTo>
                <a:lnTo>
                  <a:pt x="2899018" y="2848"/>
                </a:lnTo>
                <a:lnTo>
                  <a:pt x="2853181" y="0"/>
                </a:lnTo>
                <a:close/>
              </a:path>
            </a:pathLst>
          </a:custGeom>
          <a:solidFill>
            <a:srgbClr val="BCE9E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912419" y="4948809"/>
            <a:ext cx="1885474" cy="52899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76" algn="ctr">
              <a:spcBef>
                <a:spcPts val="75"/>
              </a:spcBef>
            </a:pPr>
            <a:r>
              <a:rPr sz="1125" spc="-4" dirty="0">
                <a:solidFill>
                  <a:srgbClr val="585858"/>
                </a:solidFill>
                <a:latin typeface="Arial Black"/>
                <a:cs typeface="Arial Black"/>
              </a:rPr>
              <a:t>оцінку</a:t>
            </a:r>
            <a:r>
              <a:rPr sz="1125" spc="-19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125" dirty="0">
                <a:solidFill>
                  <a:srgbClr val="585858"/>
                </a:solidFill>
                <a:latin typeface="Arial Black"/>
                <a:cs typeface="Arial Black"/>
              </a:rPr>
              <a:t>з</a:t>
            </a:r>
            <a:r>
              <a:rPr sz="1125" spc="-19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125" dirty="0">
                <a:solidFill>
                  <a:srgbClr val="585858"/>
                </a:solidFill>
                <a:latin typeface="Arial Black"/>
                <a:cs typeface="Arial Black"/>
              </a:rPr>
              <a:t>ДПА</a:t>
            </a:r>
            <a:endParaRPr sz="1125">
              <a:latin typeface="Arial Black"/>
              <a:cs typeface="Arial Black"/>
            </a:endParaRPr>
          </a:p>
          <a:p>
            <a:pPr marL="476" algn="ctr">
              <a:lnSpc>
                <a:spcPts val="1331"/>
              </a:lnSpc>
            </a:pPr>
            <a:r>
              <a:rPr sz="1125" dirty="0">
                <a:solidFill>
                  <a:srgbClr val="585858"/>
                </a:solidFill>
                <a:latin typeface="Arial Black"/>
                <a:cs typeface="Arial Black"/>
              </a:rPr>
              <a:t>з</a:t>
            </a:r>
            <a:r>
              <a:rPr sz="1125" spc="-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125" spc="-4" dirty="0">
                <a:solidFill>
                  <a:srgbClr val="585858"/>
                </a:solidFill>
                <a:latin typeface="Arial Black"/>
                <a:cs typeface="Arial Black"/>
              </a:rPr>
              <a:t>української</a:t>
            </a:r>
            <a:r>
              <a:rPr sz="112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125" spc="-4" dirty="0">
                <a:solidFill>
                  <a:srgbClr val="585858"/>
                </a:solidFill>
                <a:latin typeface="Arial Black"/>
                <a:cs typeface="Arial Black"/>
              </a:rPr>
              <a:t>мови</a:t>
            </a:r>
            <a:endParaRPr sz="1125">
              <a:latin typeface="Arial Black"/>
              <a:cs typeface="Arial Black"/>
            </a:endParaRPr>
          </a:p>
          <a:p>
            <a:pPr algn="ctr">
              <a:lnSpc>
                <a:spcPts val="1376"/>
              </a:lnSpc>
            </a:pPr>
            <a:r>
              <a:rPr sz="1163" i="1" spc="124" dirty="0">
                <a:solidFill>
                  <a:srgbClr val="359E90"/>
                </a:solidFill>
                <a:latin typeface="Arial"/>
                <a:cs typeface="Arial"/>
              </a:rPr>
              <a:t>(за</a:t>
            </a:r>
            <a:r>
              <a:rPr sz="1163" i="1" spc="26" dirty="0">
                <a:solidFill>
                  <a:srgbClr val="359E90"/>
                </a:solidFill>
                <a:latin typeface="Arial"/>
                <a:cs typeface="Arial"/>
              </a:rPr>
              <a:t> </a:t>
            </a:r>
            <a:r>
              <a:rPr sz="1163" i="1" spc="139" dirty="0">
                <a:solidFill>
                  <a:srgbClr val="359E90"/>
                </a:solidFill>
                <a:latin typeface="Arial"/>
                <a:cs typeface="Arial"/>
              </a:rPr>
              <a:t>шкалою</a:t>
            </a:r>
            <a:r>
              <a:rPr sz="1163" i="1" spc="49" dirty="0">
                <a:solidFill>
                  <a:srgbClr val="359E90"/>
                </a:solidFill>
                <a:latin typeface="Arial"/>
                <a:cs typeface="Arial"/>
              </a:rPr>
              <a:t> </a:t>
            </a:r>
            <a:r>
              <a:rPr sz="1163" i="1" spc="71" dirty="0">
                <a:solidFill>
                  <a:srgbClr val="359E90"/>
                </a:solidFill>
                <a:latin typeface="Arial"/>
                <a:cs typeface="Arial"/>
              </a:rPr>
              <a:t>1-12</a:t>
            </a:r>
            <a:r>
              <a:rPr sz="1163" i="1" spc="30" dirty="0">
                <a:solidFill>
                  <a:srgbClr val="359E90"/>
                </a:solidFill>
                <a:latin typeface="Arial"/>
                <a:cs typeface="Arial"/>
              </a:rPr>
              <a:t> </a:t>
            </a:r>
            <a:r>
              <a:rPr sz="1163" i="1" spc="98" dirty="0">
                <a:solidFill>
                  <a:srgbClr val="359E90"/>
                </a:solidFill>
                <a:latin typeface="Arial"/>
                <a:cs typeface="Arial"/>
              </a:rPr>
              <a:t>балів)</a:t>
            </a:r>
            <a:endParaRPr sz="1163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2702" y="4136517"/>
            <a:ext cx="1816418" cy="744379"/>
          </a:xfrm>
          <a:custGeom>
            <a:avLst/>
            <a:gdLst/>
            <a:ahLst/>
            <a:cxnLst/>
            <a:rect l="l" t="t" r="r" b="b"/>
            <a:pathLst>
              <a:path w="2421890" h="992504">
                <a:moveTo>
                  <a:pt x="2256282" y="0"/>
                </a:moveTo>
                <a:lnTo>
                  <a:pt x="165354" y="0"/>
                </a:lnTo>
                <a:lnTo>
                  <a:pt x="121399" y="5907"/>
                </a:lnTo>
                <a:lnTo>
                  <a:pt x="81900" y="22577"/>
                </a:lnTo>
                <a:lnTo>
                  <a:pt x="48434" y="48434"/>
                </a:lnTo>
                <a:lnTo>
                  <a:pt x="22577" y="81900"/>
                </a:lnTo>
                <a:lnTo>
                  <a:pt x="5907" y="121399"/>
                </a:lnTo>
                <a:lnTo>
                  <a:pt x="0" y="165354"/>
                </a:lnTo>
                <a:lnTo>
                  <a:pt x="0" y="826770"/>
                </a:lnTo>
                <a:lnTo>
                  <a:pt x="5907" y="870724"/>
                </a:lnTo>
                <a:lnTo>
                  <a:pt x="22577" y="910223"/>
                </a:lnTo>
                <a:lnTo>
                  <a:pt x="48434" y="943689"/>
                </a:lnTo>
                <a:lnTo>
                  <a:pt x="81900" y="969546"/>
                </a:lnTo>
                <a:lnTo>
                  <a:pt x="121399" y="986216"/>
                </a:lnTo>
                <a:lnTo>
                  <a:pt x="165354" y="992124"/>
                </a:lnTo>
                <a:lnTo>
                  <a:pt x="2256282" y="992124"/>
                </a:lnTo>
                <a:lnTo>
                  <a:pt x="2300236" y="986216"/>
                </a:lnTo>
                <a:lnTo>
                  <a:pt x="2339735" y="969546"/>
                </a:lnTo>
                <a:lnTo>
                  <a:pt x="2373201" y="943689"/>
                </a:lnTo>
                <a:lnTo>
                  <a:pt x="2399058" y="910223"/>
                </a:lnTo>
                <a:lnTo>
                  <a:pt x="2415728" y="870724"/>
                </a:lnTo>
                <a:lnTo>
                  <a:pt x="2421636" y="826770"/>
                </a:lnTo>
                <a:lnTo>
                  <a:pt x="2421636" y="165354"/>
                </a:lnTo>
                <a:lnTo>
                  <a:pt x="2415728" y="121399"/>
                </a:lnTo>
                <a:lnTo>
                  <a:pt x="2399058" y="81900"/>
                </a:lnTo>
                <a:lnTo>
                  <a:pt x="2373201" y="48434"/>
                </a:lnTo>
                <a:lnTo>
                  <a:pt x="2339735" y="22577"/>
                </a:lnTo>
                <a:lnTo>
                  <a:pt x="2300236" y="5907"/>
                </a:lnTo>
                <a:lnTo>
                  <a:pt x="2256282" y="0"/>
                </a:lnTo>
                <a:close/>
              </a:path>
            </a:pathLst>
          </a:custGeom>
          <a:solidFill>
            <a:srgbClr val="359E9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1359979" y="4250016"/>
            <a:ext cx="1201579" cy="49484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050" spc="-4" dirty="0">
                <a:solidFill>
                  <a:srgbClr val="FFFFFF"/>
                </a:solidFill>
                <a:latin typeface="Arial Black"/>
                <a:cs typeface="Arial Black"/>
              </a:rPr>
              <a:t>ОСОБИ,</a:t>
            </a:r>
            <a:endParaRPr sz="105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050" spc="-4" dirty="0">
                <a:solidFill>
                  <a:srgbClr val="FFFFFF"/>
                </a:solidFill>
                <a:latin typeface="Arial Black"/>
                <a:cs typeface="Arial Black"/>
              </a:rPr>
              <a:t>ЯКІ</a:t>
            </a:r>
            <a:r>
              <a:rPr sz="1050" spc="-3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Arial Black"/>
                <a:cs typeface="Arial Black"/>
              </a:rPr>
              <a:t>МАЮТЬ</a:t>
            </a:r>
            <a:endParaRPr sz="105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050" spc="-4" dirty="0">
                <a:solidFill>
                  <a:srgbClr val="FFFFFF"/>
                </a:solidFill>
                <a:latin typeface="Arial Black"/>
                <a:cs typeface="Arial Black"/>
              </a:rPr>
              <a:t>СКЛАСТИ</a:t>
            </a:r>
            <a:r>
              <a:rPr sz="1050" spc="-3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FFFFFF"/>
                </a:solidFill>
                <a:latin typeface="Arial Black"/>
                <a:cs typeface="Arial Black"/>
              </a:rPr>
              <a:t>ДПА</a:t>
            </a:r>
            <a:r>
              <a:rPr sz="1050" spc="-26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endParaRPr sz="1050">
              <a:latin typeface="Arial Black"/>
              <a:cs typeface="Arial Black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364741" y="947556"/>
            <a:ext cx="5305901" cy="594360"/>
            <a:chOff x="1819655" y="120408"/>
            <a:chExt cx="7074534" cy="7924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2703" y="144767"/>
              <a:ext cx="7069835" cy="65228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19655" y="120408"/>
              <a:ext cx="7074408" cy="7924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888235" y="210311"/>
              <a:ext cx="6943725" cy="525780"/>
            </a:xfrm>
            <a:custGeom>
              <a:avLst/>
              <a:gdLst/>
              <a:ahLst/>
              <a:cxnLst/>
              <a:rect l="l" t="t" r="r" b="b"/>
              <a:pathLst>
                <a:path w="6943725" h="525780">
                  <a:moveTo>
                    <a:pt x="6855713" y="0"/>
                  </a:moveTo>
                  <a:lnTo>
                    <a:pt x="87630" y="0"/>
                  </a:lnTo>
                  <a:lnTo>
                    <a:pt x="53524" y="6887"/>
                  </a:lnTo>
                  <a:lnTo>
                    <a:pt x="25669" y="25669"/>
                  </a:lnTo>
                  <a:lnTo>
                    <a:pt x="6887" y="53524"/>
                  </a:lnTo>
                  <a:lnTo>
                    <a:pt x="0" y="87630"/>
                  </a:lnTo>
                  <a:lnTo>
                    <a:pt x="0" y="438150"/>
                  </a:lnTo>
                  <a:lnTo>
                    <a:pt x="6887" y="472255"/>
                  </a:lnTo>
                  <a:lnTo>
                    <a:pt x="25669" y="500110"/>
                  </a:lnTo>
                  <a:lnTo>
                    <a:pt x="53524" y="518892"/>
                  </a:lnTo>
                  <a:lnTo>
                    <a:pt x="87630" y="525780"/>
                  </a:lnTo>
                  <a:lnTo>
                    <a:pt x="6855713" y="525780"/>
                  </a:lnTo>
                  <a:lnTo>
                    <a:pt x="6889819" y="518892"/>
                  </a:lnTo>
                  <a:lnTo>
                    <a:pt x="6917674" y="500110"/>
                  </a:lnTo>
                  <a:lnTo>
                    <a:pt x="6936456" y="472255"/>
                  </a:lnTo>
                  <a:lnTo>
                    <a:pt x="6943344" y="438150"/>
                  </a:lnTo>
                  <a:lnTo>
                    <a:pt x="6943344" y="87630"/>
                  </a:lnTo>
                  <a:lnTo>
                    <a:pt x="6936456" y="53524"/>
                  </a:lnTo>
                  <a:lnTo>
                    <a:pt x="6917674" y="25669"/>
                  </a:lnTo>
                  <a:lnTo>
                    <a:pt x="6889819" y="6887"/>
                  </a:lnTo>
                  <a:lnTo>
                    <a:pt x="68557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47050" y="1046987"/>
            <a:ext cx="4943951" cy="297678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spcBef>
                <a:spcPts val="71"/>
              </a:spcBef>
            </a:pPr>
            <a:r>
              <a:rPr sz="1875" spc="-4" dirty="0">
                <a:solidFill>
                  <a:srgbClr val="7E7E7E"/>
                </a:solidFill>
              </a:rPr>
              <a:t>Тест</a:t>
            </a:r>
            <a:r>
              <a:rPr sz="1875" spc="-8" dirty="0">
                <a:solidFill>
                  <a:srgbClr val="7E7E7E"/>
                </a:solidFill>
              </a:rPr>
              <a:t> </a:t>
            </a:r>
            <a:r>
              <a:rPr sz="1875" spc="-4" dirty="0">
                <a:solidFill>
                  <a:srgbClr val="7E7E7E"/>
                </a:solidFill>
              </a:rPr>
              <a:t>з</a:t>
            </a:r>
            <a:r>
              <a:rPr sz="1875" spc="8" dirty="0">
                <a:solidFill>
                  <a:srgbClr val="7E7E7E"/>
                </a:solidFill>
              </a:rPr>
              <a:t> </a:t>
            </a:r>
            <a:r>
              <a:rPr sz="1875" spc="-4" dirty="0">
                <a:solidFill>
                  <a:srgbClr val="7E7E7E"/>
                </a:solidFill>
              </a:rPr>
              <a:t>української</a:t>
            </a:r>
            <a:r>
              <a:rPr sz="1875" spc="-11" dirty="0">
                <a:solidFill>
                  <a:srgbClr val="7E7E7E"/>
                </a:solidFill>
              </a:rPr>
              <a:t> </a:t>
            </a:r>
            <a:r>
              <a:rPr sz="1875" spc="-4" dirty="0">
                <a:solidFill>
                  <a:srgbClr val="7E7E7E"/>
                </a:solidFill>
              </a:rPr>
              <a:t>мови і</a:t>
            </a:r>
            <a:r>
              <a:rPr sz="1875" dirty="0">
                <a:solidFill>
                  <a:srgbClr val="7E7E7E"/>
                </a:solidFill>
              </a:rPr>
              <a:t> </a:t>
            </a:r>
            <a:r>
              <a:rPr sz="1875" spc="-4" dirty="0">
                <a:solidFill>
                  <a:srgbClr val="7E7E7E"/>
                </a:solidFill>
              </a:rPr>
              <a:t>літератури</a:t>
            </a:r>
            <a:endParaRPr sz="1875"/>
          </a:p>
        </p:txBody>
      </p:sp>
      <p:grpSp>
        <p:nvGrpSpPr>
          <p:cNvPr id="12" name="object 12"/>
          <p:cNvGrpSpPr/>
          <p:nvPr/>
        </p:nvGrpSpPr>
        <p:grpSpPr>
          <a:xfrm>
            <a:off x="648081" y="2527174"/>
            <a:ext cx="6665119" cy="888206"/>
            <a:chOff x="864108" y="2226564"/>
            <a:chExt cx="8886825" cy="1184275"/>
          </a:xfrm>
        </p:grpSpPr>
        <p:sp>
          <p:nvSpPr>
            <p:cNvPr id="13" name="object 13"/>
            <p:cNvSpPr/>
            <p:nvPr/>
          </p:nvSpPr>
          <p:spPr>
            <a:xfrm>
              <a:off x="4139184" y="2226564"/>
              <a:ext cx="5611495" cy="1181100"/>
            </a:xfrm>
            <a:custGeom>
              <a:avLst/>
              <a:gdLst/>
              <a:ahLst/>
              <a:cxnLst/>
              <a:rect l="l" t="t" r="r" b="b"/>
              <a:pathLst>
                <a:path w="5611495" h="1181100">
                  <a:moveTo>
                    <a:pt x="5414518" y="0"/>
                  </a:moveTo>
                  <a:lnTo>
                    <a:pt x="196850" y="0"/>
                  </a:lnTo>
                  <a:lnTo>
                    <a:pt x="151715" y="5199"/>
                  </a:lnTo>
                  <a:lnTo>
                    <a:pt x="110282" y="20008"/>
                  </a:lnTo>
                  <a:lnTo>
                    <a:pt x="73732" y="43247"/>
                  </a:lnTo>
                  <a:lnTo>
                    <a:pt x="43247" y="73732"/>
                  </a:lnTo>
                  <a:lnTo>
                    <a:pt x="20008" y="110282"/>
                  </a:lnTo>
                  <a:lnTo>
                    <a:pt x="5199" y="151715"/>
                  </a:lnTo>
                  <a:lnTo>
                    <a:pt x="0" y="196850"/>
                  </a:lnTo>
                  <a:lnTo>
                    <a:pt x="0" y="984250"/>
                  </a:lnTo>
                  <a:lnTo>
                    <a:pt x="5199" y="1029384"/>
                  </a:lnTo>
                  <a:lnTo>
                    <a:pt x="20008" y="1070817"/>
                  </a:lnTo>
                  <a:lnTo>
                    <a:pt x="43247" y="1107367"/>
                  </a:lnTo>
                  <a:lnTo>
                    <a:pt x="73732" y="1137852"/>
                  </a:lnTo>
                  <a:lnTo>
                    <a:pt x="110282" y="1161091"/>
                  </a:lnTo>
                  <a:lnTo>
                    <a:pt x="151715" y="1175900"/>
                  </a:lnTo>
                  <a:lnTo>
                    <a:pt x="196850" y="1181100"/>
                  </a:lnTo>
                  <a:lnTo>
                    <a:pt x="5414518" y="1181100"/>
                  </a:lnTo>
                  <a:lnTo>
                    <a:pt x="5459652" y="1175900"/>
                  </a:lnTo>
                  <a:lnTo>
                    <a:pt x="5501085" y="1161091"/>
                  </a:lnTo>
                  <a:lnTo>
                    <a:pt x="5537635" y="1137852"/>
                  </a:lnTo>
                  <a:lnTo>
                    <a:pt x="5568120" y="1107367"/>
                  </a:lnTo>
                  <a:lnTo>
                    <a:pt x="5591359" y="1070817"/>
                  </a:lnTo>
                  <a:lnTo>
                    <a:pt x="5606168" y="1029384"/>
                  </a:lnTo>
                  <a:lnTo>
                    <a:pt x="5611368" y="984250"/>
                  </a:lnTo>
                  <a:lnTo>
                    <a:pt x="5611368" y="196850"/>
                  </a:lnTo>
                  <a:lnTo>
                    <a:pt x="5606168" y="151715"/>
                  </a:lnTo>
                  <a:lnTo>
                    <a:pt x="5591359" y="110282"/>
                  </a:lnTo>
                  <a:lnTo>
                    <a:pt x="5568120" y="73732"/>
                  </a:lnTo>
                  <a:lnTo>
                    <a:pt x="5537635" y="43247"/>
                  </a:lnTo>
                  <a:lnTo>
                    <a:pt x="5501085" y="20008"/>
                  </a:lnTo>
                  <a:lnTo>
                    <a:pt x="5459652" y="5199"/>
                  </a:lnTo>
                  <a:lnTo>
                    <a:pt x="5414518" y="0"/>
                  </a:lnTo>
                  <a:close/>
                </a:path>
              </a:pathLst>
            </a:custGeom>
            <a:solidFill>
              <a:srgbClr val="EC5F7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64108" y="2226564"/>
              <a:ext cx="4444365" cy="1184275"/>
            </a:xfrm>
            <a:custGeom>
              <a:avLst/>
              <a:gdLst/>
              <a:ahLst/>
              <a:cxnLst/>
              <a:rect l="l" t="t" r="r" b="b"/>
              <a:pathLst>
                <a:path w="4444365" h="1184275">
                  <a:moveTo>
                    <a:pt x="3442969" y="0"/>
                  </a:moveTo>
                  <a:lnTo>
                    <a:pt x="323811" y="0"/>
                  </a:lnTo>
                  <a:lnTo>
                    <a:pt x="265604" y="3180"/>
                  </a:lnTo>
                  <a:lnTo>
                    <a:pt x="210821" y="12350"/>
                  </a:lnTo>
                  <a:lnTo>
                    <a:pt x="160375" y="26952"/>
                  </a:lnTo>
                  <a:lnTo>
                    <a:pt x="115181" y="46426"/>
                  </a:lnTo>
                  <a:lnTo>
                    <a:pt x="76154" y="70215"/>
                  </a:lnTo>
                  <a:lnTo>
                    <a:pt x="44208" y="97761"/>
                  </a:lnTo>
                  <a:lnTo>
                    <a:pt x="20257" y="128506"/>
                  </a:lnTo>
                  <a:lnTo>
                    <a:pt x="0" y="197358"/>
                  </a:lnTo>
                  <a:lnTo>
                    <a:pt x="0" y="986789"/>
                  </a:lnTo>
                  <a:lnTo>
                    <a:pt x="20257" y="1055641"/>
                  </a:lnTo>
                  <a:lnTo>
                    <a:pt x="44208" y="1086386"/>
                  </a:lnTo>
                  <a:lnTo>
                    <a:pt x="76154" y="1113932"/>
                  </a:lnTo>
                  <a:lnTo>
                    <a:pt x="115181" y="1137721"/>
                  </a:lnTo>
                  <a:lnTo>
                    <a:pt x="160375" y="1157195"/>
                  </a:lnTo>
                  <a:lnTo>
                    <a:pt x="210821" y="1171797"/>
                  </a:lnTo>
                  <a:lnTo>
                    <a:pt x="265604" y="1180967"/>
                  </a:lnTo>
                  <a:lnTo>
                    <a:pt x="323811" y="1184148"/>
                  </a:lnTo>
                  <a:lnTo>
                    <a:pt x="3442969" y="1184148"/>
                  </a:lnTo>
                  <a:lnTo>
                    <a:pt x="3486902" y="1176458"/>
                  </a:lnTo>
                  <a:lnTo>
                    <a:pt x="3527262" y="1168506"/>
                  </a:lnTo>
                  <a:lnTo>
                    <a:pt x="3597986" y="1151795"/>
                  </a:lnTo>
                  <a:lnTo>
                    <a:pt x="3656585" y="1133973"/>
                  </a:lnTo>
                  <a:lnTo>
                    <a:pt x="3704503" y="1114998"/>
                  </a:lnTo>
                  <a:lnTo>
                    <a:pt x="3743183" y="1094826"/>
                  </a:lnTo>
                  <a:lnTo>
                    <a:pt x="3787042" y="1062234"/>
                  </a:lnTo>
                  <a:lnTo>
                    <a:pt x="3818239" y="1026713"/>
                  </a:lnTo>
                  <a:lnTo>
                    <a:pt x="3841646" y="988120"/>
                  </a:lnTo>
                  <a:lnTo>
                    <a:pt x="3876582" y="916584"/>
                  </a:lnTo>
                  <a:lnTo>
                    <a:pt x="3884583" y="901147"/>
                  </a:lnTo>
                  <a:lnTo>
                    <a:pt x="3913859" y="852480"/>
                  </a:lnTo>
                  <a:lnTo>
                    <a:pt x="3939577" y="818021"/>
                  </a:lnTo>
                  <a:lnTo>
                    <a:pt x="3971940" y="781899"/>
                  </a:lnTo>
                  <a:lnTo>
                    <a:pt x="4012392" y="744074"/>
                  </a:lnTo>
                  <a:lnTo>
                    <a:pt x="4062376" y="704502"/>
                  </a:lnTo>
                  <a:lnTo>
                    <a:pt x="4123337" y="663141"/>
                  </a:lnTo>
                  <a:lnTo>
                    <a:pt x="4158384" y="641777"/>
                  </a:lnTo>
                  <a:lnTo>
                    <a:pt x="4196717" y="619950"/>
                  </a:lnTo>
                  <a:lnTo>
                    <a:pt x="4238517" y="597654"/>
                  </a:lnTo>
                  <a:lnTo>
                    <a:pt x="4283962" y="574885"/>
                  </a:lnTo>
                  <a:lnTo>
                    <a:pt x="4333235" y="551636"/>
                  </a:lnTo>
                  <a:lnTo>
                    <a:pt x="4386515" y="527904"/>
                  </a:lnTo>
                  <a:lnTo>
                    <a:pt x="4443983" y="503682"/>
                  </a:lnTo>
                  <a:lnTo>
                    <a:pt x="4381769" y="499727"/>
                  </a:lnTo>
                  <a:lnTo>
                    <a:pt x="4323414" y="495252"/>
                  </a:lnTo>
                  <a:lnTo>
                    <a:pt x="4268792" y="490275"/>
                  </a:lnTo>
                  <a:lnTo>
                    <a:pt x="4217779" y="484814"/>
                  </a:lnTo>
                  <a:lnTo>
                    <a:pt x="4170250" y="478889"/>
                  </a:lnTo>
                  <a:lnTo>
                    <a:pt x="4126080" y="472518"/>
                  </a:lnTo>
                  <a:lnTo>
                    <a:pt x="4085145" y="465719"/>
                  </a:lnTo>
                  <a:lnTo>
                    <a:pt x="4047320" y="458512"/>
                  </a:lnTo>
                  <a:lnTo>
                    <a:pt x="3980499" y="442949"/>
                  </a:lnTo>
                  <a:lnTo>
                    <a:pt x="3924620" y="425977"/>
                  </a:lnTo>
                  <a:lnTo>
                    <a:pt x="3878685" y="407747"/>
                  </a:lnTo>
                  <a:lnTo>
                    <a:pt x="3841694" y="388408"/>
                  </a:lnTo>
                  <a:lnTo>
                    <a:pt x="3800796" y="357651"/>
                  </a:lnTo>
                  <a:lnTo>
                    <a:pt x="3774409" y="325244"/>
                  </a:lnTo>
                  <a:lnTo>
                    <a:pt x="3755975" y="280345"/>
                  </a:lnTo>
                  <a:lnTo>
                    <a:pt x="3749363" y="234613"/>
                  </a:lnTo>
                  <a:lnTo>
                    <a:pt x="3746585" y="189251"/>
                  </a:lnTo>
                  <a:lnTo>
                    <a:pt x="3745554" y="178109"/>
                  </a:lnTo>
                  <a:lnTo>
                    <a:pt x="3736339" y="134896"/>
                  </a:lnTo>
                  <a:lnTo>
                    <a:pt x="3712990" y="94753"/>
                  </a:lnTo>
                  <a:lnTo>
                    <a:pt x="3681399" y="67383"/>
                  </a:lnTo>
                  <a:lnTo>
                    <a:pt x="3633995" y="42921"/>
                  </a:lnTo>
                  <a:lnTo>
                    <a:pt x="3591944" y="28479"/>
                  </a:lnTo>
                  <a:lnTo>
                    <a:pt x="3540370" y="15705"/>
                  </a:lnTo>
                  <a:lnTo>
                    <a:pt x="3478275" y="4749"/>
                  </a:lnTo>
                  <a:lnTo>
                    <a:pt x="3442969" y="0"/>
                  </a:lnTo>
                  <a:close/>
                </a:path>
              </a:pathLst>
            </a:custGeom>
            <a:solidFill>
              <a:srgbClr val="85D6CA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263587" y="2701003"/>
            <a:ext cx="2067401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500" dirty="0">
                <a:solidFill>
                  <a:srgbClr val="5E5F5F"/>
                </a:solidFill>
                <a:latin typeface="Arial Black"/>
                <a:cs typeface="Arial Black"/>
              </a:rPr>
              <a:t>завдань</a:t>
            </a:r>
            <a:endParaRPr sz="15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solidFill>
                  <a:srgbClr val="5E5F5F"/>
                </a:solidFill>
                <a:latin typeface="Arial Black"/>
                <a:cs typeface="Arial Black"/>
              </a:rPr>
              <a:t>з</a:t>
            </a:r>
            <a:r>
              <a:rPr sz="1500" spc="-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5E5F5F"/>
                </a:solidFill>
                <a:latin typeface="Arial Black"/>
                <a:cs typeface="Arial Black"/>
              </a:rPr>
              <a:t>української</a:t>
            </a:r>
            <a:r>
              <a:rPr sz="1500" spc="-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5E5F5F"/>
                </a:solidFill>
                <a:latin typeface="Arial Black"/>
                <a:cs typeface="Arial Black"/>
              </a:rPr>
              <a:t>мови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914400" y="1513331"/>
            <a:ext cx="6398895" cy="684848"/>
          </a:xfrm>
          <a:custGeom>
            <a:avLst/>
            <a:gdLst/>
            <a:ahLst/>
            <a:cxnLst/>
            <a:rect l="l" t="t" r="r" b="b"/>
            <a:pathLst>
              <a:path w="8531860" h="913130">
                <a:moveTo>
                  <a:pt x="8379206" y="0"/>
                </a:moveTo>
                <a:lnTo>
                  <a:pt x="152146" y="0"/>
                </a:lnTo>
                <a:lnTo>
                  <a:pt x="104038" y="7752"/>
                </a:lnTo>
                <a:lnTo>
                  <a:pt x="62270" y="29342"/>
                </a:lnTo>
                <a:lnTo>
                  <a:pt x="29342" y="62270"/>
                </a:lnTo>
                <a:lnTo>
                  <a:pt x="7752" y="104038"/>
                </a:lnTo>
                <a:lnTo>
                  <a:pt x="0" y="152146"/>
                </a:lnTo>
                <a:lnTo>
                  <a:pt x="0" y="760729"/>
                </a:lnTo>
                <a:lnTo>
                  <a:pt x="7752" y="808837"/>
                </a:lnTo>
                <a:lnTo>
                  <a:pt x="29342" y="850605"/>
                </a:lnTo>
                <a:lnTo>
                  <a:pt x="62270" y="883533"/>
                </a:lnTo>
                <a:lnTo>
                  <a:pt x="104038" y="905123"/>
                </a:lnTo>
                <a:lnTo>
                  <a:pt x="152146" y="912876"/>
                </a:lnTo>
                <a:lnTo>
                  <a:pt x="8379206" y="912876"/>
                </a:lnTo>
                <a:lnTo>
                  <a:pt x="8427313" y="905123"/>
                </a:lnTo>
                <a:lnTo>
                  <a:pt x="8469081" y="883533"/>
                </a:lnTo>
                <a:lnTo>
                  <a:pt x="8502009" y="850605"/>
                </a:lnTo>
                <a:lnTo>
                  <a:pt x="8523599" y="808837"/>
                </a:lnTo>
                <a:lnTo>
                  <a:pt x="8531352" y="760729"/>
                </a:lnTo>
                <a:lnTo>
                  <a:pt x="8531352" y="152146"/>
                </a:lnTo>
                <a:lnTo>
                  <a:pt x="8523599" y="104038"/>
                </a:lnTo>
                <a:lnTo>
                  <a:pt x="8502009" y="62270"/>
                </a:lnTo>
                <a:lnTo>
                  <a:pt x="8469081" y="29342"/>
                </a:lnTo>
                <a:lnTo>
                  <a:pt x="8427313" y="7752"/>
                </a:lnTo>
                <a:lnTo>
                  <a:pt x="8379206" y="0"/>
                </a:lnTo>
                <a:close/>
              </a:path>
            </a:pathLst>
          </a:custGeom>
          <a:solidFill>
            <a:srgbClr val="A6A6A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4065461" y="2634043"/>
            <a:ext cx="2680811" cy="44611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lnSpc>
                <a:spcPts val="1729"/>
              </a:lnSpc>
              <a:spcBef>
                <a:spcPts val="79"/>
              </a:spcBef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завдань</a:t>
            </a:r>
            <a:endParaRPr sz="1500">
              <a:latin typeface="Arial Black"/>
              <a:cs typeface="Arial Black"/>
            </a:endParaRPr>
          </a:p>
          <a:p>
            <a:pPr algn="ctr">
              <a:lnSpc>
                <a:spcPts val="1729"/>
              </a:lnSpc>
            </a:pP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15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української</a:t>
            </a:r>
            <a:r>
              <a:rPr sz="1500" spc="-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FFFFFF"/>
                </a:solidFill>
                <a:latin typeface="Arial Black"/>
                <a:cs typeface="Arial Black"/>
              </a:rPr>
              <a:t>літератури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43758" y="2241423"/>
            <a:ext cx="2263140" cy="337185"/>
          </a:xfrm>
          <a:custGeom>
            <a:avLst/>
            <a:gdLst/>
            <a:ahLst/>
            <a:cxnLst/>
            <a:rect l="l" t="t" r="r" b="b"/>
            <a:pathLst>
              <a:path w="3017520" h="449580">
                <a:moveTo>
                  <a:pt x="3017519" y="0"/>
                </a:moveTo>
                <a:lnTo>
                  <a:pt x="0" y="0"/>
                </a:lnTo>
                <a:lnTo>
                  <a:pt x="0" y="292100"/>
                </a:lnTo>
                <a:lnTo>
                  <a:pt x="1452752" y="292100"/>
                </a:lnTo>
                <a:lnTo>
                  <a:pt x="1452752" y="337185"/>
                </a:lnTo>
                <a:lnTo>
                  <a:pt x="1396618" y="337185"/>
                </a:lnTo>
                <a:lnTo>
                  <a:pt x="1508760" y="449580"/>
                </a:lnTo>
                <a:lnTo>
                  <a:pt x="1620901" y="337185"/>
                </a:lnTo>
                <a:lnTo>
                  <a:pt x="1564766" y="337185"/>
                </a:lnTo>
                <a:lnTo>
                  <a:pt x="1564766" y="292100"/>
                </a:lnTo>
                <a:lnTo>
                  <a:pt x="3017519" y="292100"/>
                </a:lnTo>
                <a:lnTo>
                  <a:pt x="3017519" y="0"/>
                </a:lnTo>
                <a:close/>
              </a:path>
            </a:pathLst>
          </a:custGeom>
          <a:solidFill>
            <a:srgbClr val="FDDB5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2331148" y="1733074"/>
            <a:ext cx="3565208" cy="6387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Тест</a:t>
            </a:r>
            <a:r>
              <a:rPr sz="1350" spc="-1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1350" spc="-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української</a:t>
            </a:r>
            <a:r>
              <a:rPr sz="1350" spc="-1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мови </a:t>
            </a:r>
            <a:r>
              <a:rPr sz="1350" dirty="0">
                <a:solidFill>
                  <a:srgbClr val="FFFFFF"/>
                </a:solidFill>
                <a:latin typeface="Arial Black"/>
                <a:cs typeface="Arial Black"/>
              </a:rPr>
              <a:t>і</a:t>
            </a:r>
            <a:r>
              <a:rPr sz="1350" spc="-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FFFFFF"/>
                </a:solidFill>
                <a:latin typeface="Arial Black"/>
                <a:cs typeface="Arial Black"/>
              </a:rPr>
              <a:t>літератури</a:t>
            </a:r>
            <a:endParaRPr sz="1350">
              <a:latin typeface="Arial Black"/>
              <a:cs typeface="Arial Black"/>
            </a:endParaRPr>
          </a:p>
          <a:p>
            <a:pPr>
              <a:spcBef>
                <a:spcPts val="34"/>
              </a:spcBef>
            </a:pPr>
            <a:endParaRPr sz="1763">
              <a:latin typeface="Arial Black"/>
              <a:cs typeface="Arial Black"/>
            </a:endParaRPr>
          </a:p>
          <a:p>
            <a:pPr marL="920591"/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складається</a:t>
            </a:r>
            <a:r>
              <a:rPr sz="975" spc="-1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із</a:t>
            </a:r>
            <a:endParaRPr sz="975">
              <a:latin typeface="Arial Black"/>
              <a:cs typeface="Arial Black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16177" y="3477007"/>
            <a:ext cx="4481989" cy="369569"/>
          </a:xfrm>
          <a:custGeom>
            <a:avLst/>
            <a:gdLst/>
            <a:ahLst/>
            <a:cxnLst/>
            <a:rect l="l" t="t" r="r" b="b"/>
            <a:pathLst>
              <a:path w="5975984" h="492760">
                <a:moveTo>
                  <a:pt x="5975604" y="0"/>
                </a:moveTo>
                <a:lnTo>
                  <a:pt x="0" y="0"/>
                </a:lnTo>
                <a:lnTo>
                  <a:pt x="0" y="492251"/>
                </a:lnTo>
                <a:lnTo>
                  <a:pt x="5975604" y="492251"/>
                </a:lnTo>
                <a:lnTo>
                  <a:pt x="5975604" y="0"/>
                </a:lnTo>
                <a:close/>
              </a:path>
            </a:pathLst>
          </a:custGeom>
          <a:solidFill>
            <a:srgbClr val="FDDB56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2443544" y="3493961"/>
            <a:ext cx="2427446" cy="3092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261461">
              <a:spcBef>
                <a:spcPts val="71"/>
              </a:spcBef>
            </a:pP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За</a:t>
            </a:r>
            <a:r>
              <a:rPr sz="97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8" dirty="0">
                <a:solidFill>
                  <a:srgbClr val="5E5F5F"/>
                </a:solidFill>
                <a:latin typeface="Arial Black"/>
                <a:cs typeface="Arial Black"/>
              </a:rPr>
              <a:t>результатом</a:t>
            </a:r>
            <a:r>
              <a:rPr sz="975" spc="30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8" dirty="0">
                <a:solidFill>
                  <a:srgbClr val="5E5F5F"/>
                </a:solidFill>
                <a:latin typeface="Arial Black"/>
                <a:cs typeface="Arial Black"/>
              </a:rPr>
              <a:t>виконання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 завдань учасники ЗНО</a:t>
            </a:r>
            <a:r>
              <a:rPr sz="975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975" spc="-4" dirty="0">
                <a:solidFill>
                  <a:srgbClr val="5E5F5F"/>
                </a:solidFill>
                <a:latin typeface="Arial Black"/>
                <a:cs typeface="Arial Black"/>
              </a:rPr>
              <a:t>отримують</a:t>
            </a:r>
            <a:endParaRPr sz="975">
              <a:latin typeface="Arial Black"/>
              <a:cs typeface="Arial Black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1893951" y="3774185"/>
            <a:ext cx="5859304" cy="2108835"/>
            <a:chOff x="2525267" y="3889247"/>
            <a:chExt cx="7812405" cy="2811780"/>
          </a:xfrm>
        </p:grpSpPr>
        <p:sp>
          <p:nvSpPr>
            <p:cNvPr id="23" name="object 23"/>
            <p:cNvSpPr/>
            <p:nvPr/>
          </p:nvSpPr>
          <p:spPr>
            <a:xfrm>
              <a:off x="7242047" y="4347971"/>
              <a:ext cx="3095625" cy="2247900"/>
            </a:xfrm>
            <a:custGeom>
              <a:avLst/>
              <a:gdLst/>
              <a:ahLst/>
              <a:cxnLst/>
              <a:rect l="l" t="t" r="r" b="b"/>
              <a:pathLst>
                <a:path w="3095625" h="2247900">
                  <a:moveTo>
                    <a:pt x="2720594" y="0"/>
                  </a:moveTo>
                  <a:lnTo>
                    <a:pt x="374650" y="0"/>
                  </a:lnTo>
                  <a:lnTo>
                    <a:pt x="327660" y="2919"/>
                  </a:lnTo>
                  <a:lnTo>
                    <a:pt x="282411" y="11443"/>
                  </a:lnTo>
                  <a:lnTo>
                    <a:pt x="239253" y="25221"/>
                  </a:lnTo>
                  <a:lnTo>
                    <a:pt x="198538" y="43902"/>
                  </a:lnTo>
                  <a:lnTo>
                    <a:pt x="160617" y="67133"/>
                  </a:lnTo>
                  <a:lnTo>
                    <a:pt x="125842" y="94563"/>
                  </a:lnTo>
                  <a:lnTo>
                    <a:pt x="94563" y="125842"/>
                  </a:lnTo>
                  <a:lnTo>
                    <a:pt x="67133" y="160617"/>
                  </a:lnTo>
                  <a:lnTo>
                    <a:pt x="43902" y="198538"/>
                  </a:lnTo>
                  <a:lnTo>
                    <a:pt x="25221" y="239253"/>
                  </a:lnTo>
                  <a:lnTo>
                    <a:pt x="11443" y="282411"/>
                  </a:lnTo>
                  <a:lnTo>
                    <a:pt x="2919" y="327660"/>
                  </a:lnTo>
                  <a:lnTo>
                    <a:pt x="0" y="374650"/>
                  </a:lnTo>
                  <a:lnTo>
                    <a:pt x="0" y="1873237"/>
                  </a:lnTo>
                  <a:lnTo>
                    <a:pt x="2919" y="1920234"/>
                  </a:lnTo>
                  <a:lnTo>
                    <a:pt x="11443" y="1965489"/>
                  </a:lnTo>
                  <a:lnTo>
                    <a:pt x="25221" y="2008650"/>
                  </a:lnTo>
                  <a:lnTo>
                    <a:pt x="43902" y="2049368"/>
                  </a:lnTo>
                  <a:lnTo>
                    <a:pt x="67133" y="2087290"/>
                  </a:lnTo>
                  <a:lnTo>
                    <a:pt x="94563" y="2122065"/>
                  </a:lnTo>
                  <a:lnTo>
                    <a:pt x="125842" y="2153343"/>
                  </a:lnTo>
                  <a:lnTo>
                    <a:pt x="160617" y="2180773"/>
                  </a:lnTo>
                  <a:lnTo>
                    <a:pt x="198538" y="2204002"/>
                  </a:lnTo>
                  <a:lnTo>
                    <a:pt x="239253" y="2222681"/>
                  </a:lnTo>
                  <a:lnTo>
                    <a:pt x="282411" y="2236457"/>
                  </a:lnTo>
                  <a:lnTo>
                    <a:pt x="327660" y="2244980"/>
                  </a:lnTo>
                  <a:lnTo>
                    <a:pt x="374650" y="2247900"/>
                  </a:lnTo>
                  <a:lnTo>
                    <a:pt x="2720594" y="2247900"/>
                  </a:lnTo>
                  <a:lnTo>
                    <a:pt x="2767583" y="2244980"/>
                  </a:lnTo>
                  <a:lnTo>
                    <a:pt x="2812832" y="2236457"/>
                  </a:lnTo>
                  <a:lnTo>
                    <a:pt x="2855990" y="2222681"/>
                  </a:lnTo>
                  <a:lnTo>
                    <a:pt x="2896705" y="2204002"/>
                  </a:lnTo>
                  <a:lnTo>
                    <a:pt x="2934626" y="2180773"/>
                  </a:lnTo>
                  <a:lnTo>
                    <a:pt x="2969401" y="2153343"/>
                  </a:lnTo>
                  <a:lnTo>
                    <a:pt x="3000680" y="2122065"/>
                  </a:lnTo>
                  <a:lnTo>
                    <a:pt x="3028110" y="2087290"/>
                  </a:lnTo>
                  <a:lnTo>
                    <a:pt x="3051341" y="2049368"/>
                  </a:lnTo>
                  <a:lnTo>
                    <a:pt x="3070022" y="2008650"/>
                  </a:lnTo>
                  <a:lnTo>
                    <a:pt x="3083800" y="1965489"/>
                  </a:lnTo>
                  <a:lnTo>
                    <a:pt x="3092324" y="1920234"/>
                  </a:lnTo>
                  <a:lnTo>
                    <a:pt x="3095244" y="1873237"/>
                  </a:lnTo>
                  <a:lnTo>
                    <a:pt x="3095244" y="374650"/>
                  </a:lnTo>
                  <a:lnTo>
                    <a:pt x="3092324" y="327660"/>
                  </a:lnTo>
                  <a:lnTo>
                    <a:pt x="3083800" y="282411"/>
                  </a:lnTo>
                  <a:lnTo>
                    <a:pt x="3070022" y="239253"/>
                  </a:lnTo>
                  <a:lnTo>
                    <a:pt x="3051341" y="198538"/>
                  </a:lnTo>
                  <a:lnTo>
                    <a:pt x="3028110" y="160617"/>
                  </a:lnTo>
                  <a:lnTo>
                    <a:pt x="3000680" y="125842"/>
                  </a:lnTo>
                  <a:lnTo>
                    <a:pt x="2969401" y="94563"/>
                  </a:lnTo>
                  <a:lnTo>
                    <a:pt x="2934626" y="67133"/>
                  </a:lnTo>
                  <a:lnTo>
                    <a:pt x="2896705" y="43902"/>
                  </a:lnTo>
                  <a:lnTo>
                    <a:pt x="2855990" y="25221"/>
                  </a:lnTo>
                  <a:lnTo>
                    <a:pt x="2812832" y="11443"/>
                  </a:lnTo>
                  <a:lnTo>
                    <a:pt x="2767583" y="2919"/>
                  </a:lnTo>
                  <a:lnTo>
                    <a:pt x="2720594" y="0"/>
                  </a:lnTo>
                  <a:close/>
                </a:path>
              </a:pathLst>
            </a:custGeom>
            <a:solidFill>
              <a:srgbClr val="EC5F73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2525268" y="3889247"/>
              <a:ext cx="5477510" cy="601980"/>
            </a:xfrm>
            <a:custGeom>
              <a:avLst/>
              <a:gdLst/>
              <a:ahLst/>
              <a:cxnLst/>
              <a:rect l="l" t="t" r="r" b="b"/>
              <a:pathLst>
                <a:path w="5477509" h="601979">
                  <a:moveTo>
                    <a:pt x="557784" y="277368"/>
                  </a:moveTo>
                  <a:lnTo>
                    <a:pt x="418338" y="277368"/>
                  </a:lnTo>
                  <a:lnTo>
                    <a:pt x="418338" y="0"/>
                  </a:lnTo>
                  <a:lnTo>
                    <a:pt x="139446" y="0"/>
                  </a:lnTo>
                  <a:lnTo>
                    <a:pt x="139446" y="277368"/>
                  </a:lnTo>
                  <a:lnTo>
                    <a:pt x="0" y="277368"/>
                  </a:lnTo>
                  <a:lnTo>
                    <a:pt x="278892" y="554736"/>
                  </a:lnTo>
                  <a:lnTo>
                    <a:pt x="557784" y="277368"/>
                  </a:lnTo>
                  <a:close/>
                </a:path>
                <a:path w="5477509" h="601979">
                  <a:moveTo>
                    <a:pt x="5477256" y="323850"/>
                  </a:moveTo>
                  <a:lnTo>
                    <a:pt x="5338191" y="323850"/>
                  </a:lnTo>
                  <a:lnTo>
                    <a:pt x="5338191" y="45720"/>
                  </a:lnTo>
                  <a:lnTo>
                    <a:pt x="5060061" y="45720"/>
                  </a:lnTo>
                  <a:lnTo>
                    <a:pt x="5060061" y="323850"/>
                  </a:lnTo>
                  <a:lnTo>
                    <a:pt x="4920996" y="323850"/>
                  </a:lnTo>
                  <a:lnTo>
                    <a:pt x="5199126" y="601980"/>
                  </a:lnTo>
                  <a:lnTo>
                    <a:pt x="5477256" y="323850"/>
                  </a:lnTo>
                  <a:close/>
                </a:path>
              </a:pathLst>
            </a:custGeom>
            <a:solidFill>
              <a:srgbClr val="FDDB5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4297679" y="4219955"/>
              <a:ext cx="2840990" cy="2481580"/>
            </a:xfrm>
            <a:custGeom>
              <a:avLst/>
              <a:gdLst/>
              <a:ahLst/>
              <a:cxnLst/>
              <a:rect l="l" t="t" r="r" b="b"/>
              <a:pathLst>
                <a:path w="2840990" h="2481579">
                  <a:moveTo>
                    <a:pt x="2427224" y="0"/>
                  </a:moveTo>
                  <a:lnTo>
                    <a:pt x="413512" y="0"/>
                  </a:lnTo>
                  <a:lnTo>
                    <a:pt x="365293" y="2782"/>
                  </a:lnTo>
                  <a:lnTo>
                    <a:pt x="318707" y="10922"/>
                  </a:lnTo>
                  <a:lnTo>
                    <a:pt x="274063" y="24110"/>
                  </a:lnTo>
                  <a:lnTo>
                    <a:pt x="231673" y="42035"/>
                  </a:lnTo>
                  <a:lnTo>
                    <a:pt x="191846" y="64386"/>
                  </a:lnTo>
                  <a:lnTo>
                    <a:pt x="154894" y="90853"/>
                  </a:lnTo>
                  <a:lnTo>
                    <a:pt x="121126" y="121126"/>
                  </a:lnTo>
                  <a:lnTo>
                    <a:pt x="90853" y="154894"/>
                  </a:lnTo>
                  <a:lnTo>
                    <a:pt x="64386" y="191846"/>
                  </a:lnTo>
                  <a:lnTo>
                    <a:pt x="42035" y="231673"/>
                  </a:lnTo>
                  <a:lnTo>
                    <a:pt x="24110" y="274063"/>
                  </a:lnTo>
                  <a:lnTo>
                    <a:pt x="10922" y="318707"/>
                  </a:lnTo>
                  <a:lnTo>
                    <a:pt x="2782" y="365293"/>
                  </a:lnTo>
                  <a:lnTo>
                    <a:pt x="0" y="413512"/>
                  </a:lnTo>
                  <a:lnTo>
                    <a:pt x="0" y="2067547"/>
                  </a:lnTo>
                  <a:lnTo>
                    <a:pt x="2782" y="2115773"/>
                  </a:lnTo>
                  <a:lnTo>
                    <a:pt x="10922" y="2162364"/>
                  </a:lnTo>
                  <a:lnTo>
                    <a:pt x="24110" y="2207012"/>
                  </a:lnTo>
                  <a:lnTo>
                    <a:pt x="42035" y="2249405"/>
                  </a:lnTo>
                  <a:lnTo>
                    <a:pt x="64386" y="2289233"/>
                  </a:lnTo>
                  <a:lnTo>
                    <a:pt x="90853" y="2326186"/>
                  </a:lnTo>
                  <a:lnTo>
                    <a:pt x="121126" y="2359953"/>
                  </a:lnTo>
                  <a:lnTo>
                    <a:pt x="154894" y="2390225"/>
                  </a:lnTo>
                  <a:lnTo>
                    <a:pt x="191846" y="2416691"/>
                  </a:lnTo>
                  <a:lnTo>
                    <a:pt x="231673" y="2439040"/>
                  </a:lnTo>
                  <a:lnTo>
                    <a:pt x="274063" y="2456964"/>
                  </a:lnTo>
                  <a:lnTo>
                    <a:pt x="318707" y="2470150"/>
                  </a:lnTo>
                  <a:lnTo>
                    <a:pt x="365293" y="2478289"/>
                  </a:lnTo>
                  <a:lnTo>
                    <a:pt x="413512" y="2481072"/>
                  </a:lnTo>
                  <a:lnTo>
                    <a:pt x="2427224" y="2481072"/>
                  </a:lnTo>
                  <a:lnTo>
                    <a:pt x="2475442" y="2478289"/>
                  </a:lnTo>
                  <a:lnTo>
                    <a:pt x="2522028" y="2470150"/>
                  </a:lnTo>
                  <a:lnTo>
                    <a:pt x="2566672" y="2456964"/>
                  </a:lnTo>
                  <a:lnTo>
                    <a:pt x="2609062" y="2439040"/>
                  </a:lnTo>
                  <a:lnTo>
                    <a:pt x="2648889" y="2416691"/>
                  </a:lnTo>
                  <a:lnTo>
                    <a:pt x="2685841" y="2390225"/>
                  </a:lnTo>
                  <a:lnTo>
                    <a:pt x="2719609" y="2359953"/>
                  </a:lnTo>
                  <a:lnTo>
                    <a:pt x="2749882" y="2326186"/>
                  </a:lnTo>
                  <a:lnTo>
                    <a:pt x="2776349" y="2289233"/>
                  </a:lnTo>
                  <a:lnTo>
                    <a:pt x="2798700" y="2249405"/>
                  </a:lnTo>
                  <a:lnTo>
                    <a:pt x="2816625" y="2207012"/>
                  </a:lnTo>
                  <a:lnTo>
                    <a:pt x="2829813" y="2162364"/>
                  </a:lnTo>
                  <a:lnTo>
                    <a:pt x="2837953" y="2115773"/>
                  </a:lnTo>
                  <a:lnTo>
                    <a:pt x="2840736" y="2067547"/>
                  </a:lnTo>
                  <a:lnTo>
                    <a:pt x="2840736" y="413512"/>
                  </a:lnTo>
                  <a:lnTo>
                    <a:pt x="2837953" y="365293"/>
                  </a:lnTo>
                  <a:lnTo>
                    <a:pt x="2829813" y="318707"/>
                  </a:lnTo>
                  <a:lnTo>
                    <a:pt x="2816625" y="274063"/>
                  </a:lnTo>
                  <a:lnTo>
                    <a:pt x="2798700" y="231673"/>
                  </a:lnTo>
                  <a:lnTo>
                    <a:pt x="2776349" y="191846"/>
                  </a:lnTo>
                  <a:lnTo>
                    <a:pt x="2749882" y="154894"/>
                  </a:lnTo>
                  <a:lnTo>
                    <a:pt x="2719609" y="121126"/>
                  </a:lnTo>
                  <a:lnTo>
                    <a:pt x="2685841" y="90853"/>
                  </a:lnTo>
                  <a:lnTo>
                    <a:pt x="2648889" y="64386"/>
                  </a:lnTo>
                  <a:lnTo>
                    <a:pt x="2609062" y="42035"/>
                  </a:lnTo>
                  <a:lnTo>
                    <a:pt x="2566672" y="24110"/>
                  </a:lnTo>
                  <a:lnTo>
                    <a:pt x="2522028" y="10922"/>
                  </a:lnTo>
                  <a:lnTo>
                    <a:pt x="2475442" y="2782"/>
                  </a:lnTo>
                  <a:lnTo>
                    <a:pt x="2427224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452872" y="3934967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60" h="556260">
                  <a:moveTo>
                    <a:pt x="417194" y="0"/>
                  </a:moveTo>
                  <a:lnTo>
                    <a:pt x="139064" y="0"/>
                  </a:lnTo>
                  <a:lnTo>
                    <a:pt x="139064" y="278129"/>
                  </a:lnTo>
                  <a:lnTo>
                    <a:pt x="0" y="278129"/>
                  </a:lnTo>
                  <a:lnTo>
                    <a:pt x="278129" y="556259"/>
                  </a:lnTo>
                  <a:lnTo>
                    <a:pt x="556260" y="278129"/>
                  </a:lnTo>
                  <a:lnTo>
                    <a:pt x="417194" y="278129"/>
                  </a:lnTo>
                  <a:lnTo>
                    <a:pt x="417194" y="0"/>
                  </a:lnTo>
                  <a:close/>
                </a:path>
              </a:pathLst>
            </a:custGeom>
            <a:solidFill>
              <a:srgbClr val="FDDB5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4942332" y="4497323"/>
              <a:ext cx="1551940" cy="266700"/>
            </a:xfrm>
            <a:custGeom>
              <a:avLst/>
              <a:gdLst/>
              <a:ahLst/>
              <a:cxnLst/>
              <a:rect l="l" t="t" r="r" b="b"/>
              <a:pathLst>
                <a:path w="1551939" h="266700">
                  <a:moveTo>
                    <a:pt x="1506981" y="0"/>
                  </a:moveTo>
                  <a:lnTo>
                    <a:pt x="44450" y="0"/>
                  </a:lnTo>
                  <a:lnTo>
                    <a:pt x="27164" y="3498"/>
                  </a:lnTo>
                  <a:lnTo>
                    <a:pt x="13033" y="13033"/>
                  </a:lnTo>
                  <a:lnTo>
                    <a:pt x="3498" y="27164"/>
                  </a:lnTo>
                  <a:lnTo>
                    <a:pt x="0" y="44450"/>
                  </a:lnTo>
                  <a:lnTo>
                    <a:pt x="0" y="222250"/>
                  </a:lnTo>
                  <a:lnTo>
                    <a:pt x="3498" y="239535"/>
                  </a:lnTo>
                  <a:lnTo>
                    <a:pt x="13033" y="253666"/>
                  </a:lnTo>
                  <a:lnTo>
                    <a:pt x="27164" y="263201"/>
                  </a:lnTo>
                  <a:lnTo>
                    <a:pt x="44450" y="266700"/>
                  </a:lnTo>
                  <a:lnTo>
                    <a:pt x="1506981" y="266700"/>
                  </a:lnTo>
                  <a:lnTo>
                    <a:pt x="1524267" y="263201"/>
                  </a:lnTo>
                  <a:lnTo>
                    <a:pt x="1538398" y="253666"/>
                  </a:lnTo>
                  <a:lnTo>
                    <a:pt x="1547933" y="239535"/>
                  </a:lnTo>
                  <a:lnTo>
                    <a:pt x="1551431" y="222250"/>
                  </a:lnTo>
                  <a:lnTo>
                    <a:pt x="1551431" y="44450"/>
                  </a:lnTo>
                  <a:lnTo>
                    <a:pt x="1547933" y="27164"/>
                  </a:lnTo>
                  <a:lnTo>
                    <a:pt x="1538398" y="13033"/>
                  </a:lnTo>
                  <a:lnTo>
                    <a:pt x="1524267" y="3498"/>
                  </a:lnTo>
                  <a:lnTo>
                    <a:pt x="150698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443287" y="4192734"/>
            <a:ext cx="1690688" cy="1632819"/>
          </a:xfrm>
          <a:prstGeom prst="rect">
            <a:avLst/>
          </a:prstGeom>
        </p:spPr>
        <p:txBody>
          <a:bodyPr vert="horz" wrap="square" lIns="0" tIns="37148" rIns="0" bIns="0" rtlCol="0">
            <a:spAutoFit/>
          </a:bodyPr>
          <a:lstStyle/>
          <a:p>
            <a:pPr algn="ctr">
              <a:spcBef>
                <a:spcPts val="293"/>
              </a:spcBef>
            </a:pPr>
            <a:r>
              <a:rPr sz="1200" spc="-8" dirty="0">
                <a:solidFill>
                  <a:srgbClr val="585858"/>
                </a:solidFill>
                <a:latin typeface="Arial Black"/>
                <a:cs typeface="Arial Black"/>
              </a:rPr>
              <a:t>УСІ</a:t>
            </a:r>
            <a:r>
              <a:rPr sz="1200" spc="-11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585858"/>
                </a:solidFill>
                <a:latin typeface="Arial Black"/>
                <a:cs typeface="Arial Black"/>
              </a:rPr>
              <a:t>–</a:t>
            </a:r>
            <a:endParaRPr sz="1200">
              <a:latin typeface="Arial Black"/>
              <a:cs typeface="Arial Black"/>
            </a:endParaRPr>
          </a:p>
          <a:p>
            <a:pPr marL="9525" marR="3810" indent="-476" algn="ctr">
              <a:spcBef>
                <a:spcPts val="217"/>
              </a:spcBef>
            </a:pP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результат</a:t>
            </a:r>
            <a:r>
              <a:rPr sz="1200" spc="3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ЗНО** </a:t>
            </a:r>
            <a:r>
              <a:rPr sz="12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8" dirty="0">
                <a:solidFill>
                  <a:srgbClr val="7E7E7E"/>
                </a:solidFill>
                <a:latin typeface="Arial Black"/>
                <a:cs typeface="Arial Black"/>
              </a:rPr>
              <a:t>за</a:t>
            </a:r>
            <a:r>
              <a:rPr sz="1200" spc="-1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8" dirty="0">
                <a:solidFill>
                  <a:srgbClr val="7E7E7E"/>
                </a:solidFill>
                <a:latin typeface="Arial Black"/>
                <a:cs typeface="Arial Black"/>
              </a:rPr>
              <a:t>шкалою</a:t>
            </a:r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100-200 </a:t>
            </a:r>
            <a:r>
              <a:rPr sz="1200" spc="-39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балів з </a:t>
            </a: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української </a:t>
            </a:r>
            <a:r>
              <a:rPr sz="1200" spc="-3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мови</a:t>
            </a:r>
            <a:r>
              <a:rPr sz="1200" spc="-1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(за</a:t>
            </a:r>
            <a:r>
              <a:rPr sz="1050" spc="-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85858"/>
                </a:solidFill>
                <a:latin typeface="Arial Black"/>
                <a:cs typeface="Arial Black"/>
              </a:rPr>
              <a:t>умови</a:t>
            </a:r>
            <a:endParaRPr sz="1050">
              <a:latin typeface="Arial Black"/>
              <a:cs typeface="Arial Black"/>
            </a:endParaRPr>
          </a:p>
          <a:p>
            <a:pPr marL="181928" marR="156686" indent="-18574">
              <a:spcBef>
                <a:spcPts val="8"/>
              </a:spcBef>
            </a:pP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подолання</a:t>
            </a:r>
            <a:r>
              <a:rPr sz="1050" spc="-6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порогу </a:t>
            </a:r>
            <a:r>
              <a:rPr sz="1050" spc="-33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склав</a:t>
            </a:r>
            <a:r>
              <a:rPr sz="1050" spc="71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/</a:t>
            </a:r>
            <a:r>
              <a:rPr sz="1050" spc="79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85858"/>
                </a:solidFill>
                <a:latin typeface="Arial Black"/>
                <a:cs typeface="Arial Black"/>
              </a:rPr>
              <a:t>не</a:t>
            </a:r>
            <a:r>
              <a:rPr sz="1050" spc="86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склав </a:t>
            </a:r>
            <a:r>
              <a:rPr sz="1050" spc="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у</a:t>
            </a:r>
            <a:r>
              <a:rPr sz="1050" spc="-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85858"/>
                </a:solidFill>
                <a:latin typeface="Arial Black"/>
                <a:cs typeface="Arial Black"/>
              </a:rPr>
              <a:t>межах</a:t>
            </a:r>
            <a:r>
              <a:rPr sz="1050" spc="-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85858"/>
                </a:solidFill>
                <a:latin typeface="Arial Black"/>
                <a:cs typeface="Arial Black"/>
              </a:rPr>
              <a:t>субтесту</a:t>
            </a:r>
            <a:endParaRPr sz="1050">
              <a:latin typeface="Arial Black"/>
              <a:cs typeface="Arial Black"/>
            </a:endParaRPr>
          </a:p>
          <a:p>
            <a:pPr marL="101918"/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з</a:t>
            </a:r>
            <a:r>
              <a:rPr sz="1050" spc="-26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української</a:t>
            </a:r>
            <a:r>
              <a:rPr sz="1050" spc="-30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мови)</a:t>
            </a:r>
            <a:endParaRPr sz="1050">
              <a:latin typeface="Arial Black"/>
              <a:cs typeface="Arial Black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958459" y="4201667"/>
            <a:ext cx="1162526" cy="200025"/>
          </a:xfrm>
          <a:custGeom>
            <a:avLst/>
            <a:gdLst/>
            <a:ahLst/>
            <a:cxnLst/>
            <a:rect l="l" t="t" r="r" b="b"/>
            <a:pathLst>
              <a:path w="1550034" h="266700">
                <a:moveTo>
                  <a:pt x="1505458" y="0"/>
                </a:moveTo>
                <a:lnTo>
                  <a:pt x="44450" y="0"/>
                </a:lnTo>
                <a:lnTo>
                  <a:pt x="27164" y="3498"/>
                </a:lnTo>
                <a:lnTo>
                  <a:pt x="13033" y="13033"/>
                </a:lnTo>
                <a:lnTo>
                  <a:pt x="3498" y="27164"/>
                </a:lnTo>
                <a:lnTo>
                  <a:pt x="0" y="44450"/>
                </a:lnTo>
                <a:lnTo>
                  <a:pt x="0" y="222250"/>
                </a:lnTo>
                <a:lnTo>
                  <a:pt x="3498" y="239535"/>
                </a:lnTo>
                <a:lnTo>
                  <a:pt x="13033" y="253666"/>
                </a:lnTo>
                <a:lnTo>
                  <a:pt x="27164" y="263201"/>
                </a:lnTo>
                <a:lnTo>
                  <a:pt x="44450" y="266700"/>
                </a:lnTo>
                <a:lnTo>
                  <a:pt x="1505458" y="266700"/>
                </a:lnTo>
                <a:lnTo>
                  <a:pt x="1522743" y="263201"/>
                </a:lnTo>
                <a:lnTo>
                  <a:pt x="1536874" y="253666"/>
                </a:lnTo>
                <a:lnTo>
                  <a:pt x="1546409" y="239535"/>
                </a:lnTo>
                <a:lnTo>
                  <a:pt x="1549908" y="222250"/>
                </a:lnTo>
                <a:lnTo>
                  <a:pt x="1549908" y="44450"/>
                </a:lnTo>
                <a:lnTo>
                  <a:pt x="1546409" y="27164"/>
                </a:lnTo>
                <a:lnTo>
                  <a:pt x="1536874" y="13033"/>
                </a:lnTo>
                <a:lnTo>
                  <a:pt x="1522743" y="3498"/>
                </a:lnTo>
                <a:lnTo>
                  <a:pt x="15054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 txBox="1"/>
          <p:nvPr/>
        </p:nvSpPr>
        <p:spPr>
          <a:xfrm>
            <a:off x="5663184" y="4167111"/>
            <a:ext cx="1858804" cy="151400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R="99060" algn="ctr">
              <a:spcBef>
                <a:spcPts val="270"/>
              </a:spcBef>
            </a:pPr>
            <a:r>
              <a:rPr sz="1200" spc="-8" dirty="0">
                <a:solidFill>
                  <a:srgbClr val="585858"/>
                </a:solidFill>
                <a:latin typeface="Arial Black"/>
                <a:cs typeface="Arial Black"/>
              </a:rPr>
              <a:t>УСІ</a:t>
            </a:r>
            <a:r>
              <a:rPr sz="1200" spc="-11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585858"/>
                </a:solidFill>
                <a:latin typeface="Arial Black"/>
                <a:cs typeface="Arial Black"/>
              </a:rPr>
              <a:t>–</a:t>
            </a:r>
            <a:endParaRPr sz="1200">
              <a:latin typeface="Arial Black"/>
              <a:cs typeface="Arial Black"/>
            </a:endParaRPr>
          </a:p>
          <a:p>
            <a:pPr marL="210503" marR="203835" algn="ctr">
              <a:spcBef>
                <a:spcPts val="195"/>
              </a:spcBef>
            </a:pP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результат</a:t>
            </a:r>
            <a:r>
              <a:rPr sz="1200" spc="-5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ЗНО** </a:t>
            </a:r>
            <a:r>
              <a:rPr sz="1200" spc="-39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Arial Black"/>
                <a:cs typeface="Arial Black"/>
              </a:rPr>
              <a:t>за</a:t>
            </a:r>
            <a:r>
              <a:rPr sz="1200" spc="-4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200" spc="-8" dirty="0">
                <a:solidFill>
                  <a:srgbClr val="404040"/>
                </a:solidFill>
                <a:latin typeface="Arial Black"/>
                <a:cs typeface="Arial Black"/>
              </a:rPr>
              <a:t>шкалою</a:t>
            </a:r>
            <a:endParaRPr sz="12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200" spc="-4" dirty="0">
                <a:solidFill>
                  <a:srgbClr val="404040"/>
                </a:solidFill>
                <a:latin typeface="Arial Black"/>
                <a:cs typeface="Arial Black"/>
              </a:rPr>
              <a:t>100-200</a:t>
            </a:r>
            <a:r>
              <a:rPr sz="1200" spc="-41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404040"/>
                </a:solidFill>
                <a:latin typeface="Arial Black"/>
                <a:cs typeface="Arial Black"/>
              </a:rPr>
              <a:t>балів</a:t>
            </a:r>
            <a:endParaRPr sz="12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200" spc="-4" dirty="0">
                <a:solidFill>
                  <a:srgbClr val="404040"/>
                </a:solidFill>
                <a:latin typeface="Arial Black"/>
                <a:cs typeface="Arial Black"/>
              </a:rPr>
              <a:t>з</a:t>
            </a:r>
            <a:r>
              <a:rPr sz="1200" spc="-23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української</a:t>
            </a:r>
            <a:r>
              <a:rPr sz="1200" spc="-11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мови</a:t>
            </a:r>
            <a:endParaRPr sz="12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і</a:t>
            </a:r>
            <a:r>
              <a:rPr sz="1200" spc="-23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FFFFFF"/>
                </a:solidFill>
                <a:latin typeface="Arial Black"/>
                <a:cs typeface="Arial Black"/>
              </a:rPr>
              <a:t>літератури</a:t>
            </a:r>
            <a:endParaRPr sz="1200">
              <a:latin typeface="Arial Black"/>
              <a:cs typeface="Arial Black"/>
            </a:endParaRPr>
          </a:p>
          <a:p>
            <a:pPr marL="9525" marR="3810" indent="149543">
              <a:lnSpc>
                <a:spcPct val="102899"/>
              </a:lnSpc>
              <a:spcBef>
                <a:spcPts val="116"/>
              </a:spcBef>
            </a:pP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(за </a:t>
            </a:r>
            <a:r>
              <a:rPr sz="1050" spc="-4" dirty="0">
                <a:solidFill>
                  <a:srgbClr val="585858"/>
                </a:solidFill>
                <a:latin typeface="Arial Black"/>
                <a:cs typeface="Arial Black"/>
              </a:rPr>
              <a:t>умови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подолання </a:t>
            </a:r>
            <a:r>
              <a:rPr sz="1050" spc="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порогу</a:t>
            </a:r>
            <a:r>
              <a:rPr sz="1050" spc="-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склав</a:t>
            </a:r>
            <a:r>
              <a:rPr sz="1050" spc="-19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/</a:t>
            </a:r>
            <a:r>
              <a:rPr sz="1050" spc="-19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spc="-4" dirty="0">
                <a:solidFill>
                  <a:srgbClr val="585858"/>
                </a:solidFill>
                <a:latin typeface="Arial Black"/>
                <a:cs typeface="Arial Black"/>
              </a:rPr>
              <a:t>не</a:t>
            </a:r>
            <a:r>
              <a:rPr sz="1050" spc="-11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050" dirty="0">
                <a:solidFill>
                  <a:srgbClr val="585858"/>
                </a:solidFill>
                <a:latin typeface="Arial Black"/>
                <a:cs typeface="Arial Black"/>
              </a:rPr>
              <a:t>склав)</a:t>
            </a:r>
            <a:endParaRPr sz="1050">
              <a:latin typeface="Arial Black"/>
              <a:cs typeface="Arial Black"/>
            </a:endParaRPr>
          </a:p>
        </p:txBody>
      </p:sp>
      <p:pic>
        <p:nvPicPr>
          <p:cNvPr id="31" name="object 3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5561" y="-18288"/>
            <a:ext cx="1241298" cy="44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2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7400" y="727730"/>
            <a:ext cx="6803231" cy="77665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764" rIns="0" bIns="0" rtlCol="0">
            <a:spAutoFit/>
          </a:bodyPr>
          <a:lstStyle/>
          <a:p>
            <a:pPr marL="68104">
              <a:spcBef>
                <a:spcPts val="116"/>
              </a:spcBef>
            </a:pPr>
            <a:r>
              <a:rPr sz="2475" spc="-4" dirty="0">
                <a:solidFill>
                  <a:srgbClr val="A6A6A6"/>
                </a:solidFill>
                <a:latin typeface="Arial Black"/>
                <a:cs typeface="Arial Black"/>
              </a:rPr>
              <a:t>**</a:t>
            </a:r>
            <a:r>
              <a:rPr sz="2475" spc="-23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2475" dirty="0">
                <a:solidFill>
                  <a:srgbClr val="A6A6A6"/>
                </a:solidFill>
                <a:latin typeface="Arial Black"/>
                <a:cs typeface="Arial Black"/>
              </a:rPr>
              <a:t>РЕЗУЛЬТАТИ</a:t>
            </a:r>
            <a:r>
              <a:rPr sz="2475" spc="-23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2475" dirty="0">
                <a:solidFill>
                  <a:srgbClr val="A6A6A6"/>
                </a:solidFill>
                <a:latin typeface="Arial Black"/>
                <a:cs typeface="Arial Black"/>
              </a:rPr>
              <a:t>ЗНО</a:t>
            </a:r>
            <a:endParaRPr sz="2475" dirty="0">
              <a:latin typeface="Arial Black"/>
              <a:cs typeface="Arial Black"/>
            </a:endParaRPr>
          </a:p>
          <a:p>
            <a:pPr marL="68104"/>
            <a:r>
              <a:rPr sz="2475" dirty="0">
                <a:solidFill>
                  <a:srgbClr val="A6A6A6"/>
                </a:solidFill>
                <a:latin typeface="Arial Black"/>
                <a:cs typeface="Arial Black"/>
              </a:rPr>
              <a:t>З</a:t>
            </a:r>
            <a:r>
              <a:rPr sz="2475" spc="-15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2475" dirty="0">
                <a:solidFill>
                  <a:srgbClr val="7E7E7E"/>
                </a:solidFill>
                <a:latin typeface="Arial Black"/>
                <a:cs typeface="Arial Black"/>
              </a:rPr>
              <a:t>УКРАЇНСЬКОЇ</a:t>
            </a:r>
            <a:r>
              <a:rPr sz="2475" spc="-19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75" dirty="0">
                <a:solidFill>
                  <a:srgbClr val="7E7E7E"/>
                </a:solidFill>
                <a:latin typeface="Arial Black"/>
                <a:cs typeface="Arial Black"/>
              </a:rPr>
              <a:t>МОВИ</a:t>
            </a:r>
            <a:r>
              <a:rPr sz="2475" spc="-19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75" dirty="0">
                <a:solidFill>
                  <a:srgbClr val="7E7E7E"/>
                </a:solidFill>
                <a:latin typeface="Arial Black"/>
                <a:cs typeface="Arial Black"/>
              </a:rPr>
              <a:t>І</a:t>
            </a:r>
            <a:r>
              <a:rPr sz="2475" spc="-19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2475" dirty="0">
                <a:solidFill>
                  <a:srgbClr val="7E7E7E"/>
                </a:solidFill>
                <a:latin typeface="Arial Black"/>
                <a:cs typeface="Arial Black"/>
              </a:rPr>
              <a:t>ЛІТЕРАТУРИ</a:t>
            </a:r>
            <a:endParaRPr sz="2475" dirty="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00175" y="2299716"/>
            <a:ext cx="7419975" cy="2424113"/>
            <a:chOff x="1866900" y="1923288"/>
            <a:chExt cx="9893300" cy="32321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6900" y="1923288"/>
              <a:ext cx="9893046" cy="323164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59990" y="3050286"/>
              <a:ext cx="152400" cy="16002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457515" y="2280684"/>
            <a:ext cx="7299960" cy="953593"/>
          </a:xfrm>
          <a:prstGeom prst="rect">
            <a:avLst/>
          </a:prstGeom>
        </p:spPr>
        <p:txBody>
          <a:bodyPr vert="horz" wrap="square" lIns="0" tIns="20954" rIns="0" bIns="0" rtlCol="0">
            <a:spAutoFit/>
          </a:bodyPr>
          <a:lstStyle/>
          <a:p>
            <a:pPr marL="9525" marR="3810" indent="685800" algn="just">
              <a:lnSpc>
                <a:spcPct val="105600"/>
              </a:lnSpc>
              <a:spcBef>
                <a:spcPts val="164"/>
              </a:spcBef>
            </a:pP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За    </a:t>
            </a:r>
            <a:r>
              <a:rPr sz="1350" spc="8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підсумками    </a:t>
            </a:r>
            <a:r>
              <a:rPr sz="1350" spc="8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проходження</a:t>
            </a:r>
            <a:r>
              <a:rPr sz="1350" spc="720" dirty="0">
                <a:solidFill>
                  <a:srgbClr val="7E7E7E"/>
                </a:solidFill>
                <a:latin typeface="Arial Black"/>
                <a:cs typeface="Arial Black"/>
              </a:rPr>
              <a:t> 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ЗНО    </a:t>
            </a:r>
            <a:r>
              <a:rPr sz="1350" spc="86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з    </a:t>
            </a:r>
            <a:r>
              <a:rPr sz="1350" spc="86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359E90"/>
                </a:solidFill>
                <a:latin typeface="Arial Black"/>
                <a:cs typeface="Arial Black"/>
              </a:rPr>
              <a:t>української</a:t>
            </a:r>
            <a:r>
              <a:rPr sz="1350" spc="716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350" spc="720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359E90"/>
                </a:solidFill>
                <a:latin typeface="Arial Black"/>
                <a:cs typeface="Arial Black"/>
              </a:rPr>
              <a:t>мови </a:t>
            </a:r>
            <a:r>
              <a:rPr sz="1350" spc="-443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359E90"/>
                </a:solidFill>
                <a:latin typeface="Arial Black"/>
                <a:cs typeface="Arial Black"/>
              </a:rPr>
              <a:t>і </a:t>
            </a:r>
            <a:r>
              <a:rPr sz="1350" spc="-4" dirty="0">
                <a:solidFill>
                  <a:srgbClr val="359E90"/>
                </a:solidFill>
                <a:latin typeface="Arial Black"/>
                <a:cs typeface="Arial Black"/>
              </a:rPr>
              <a:t>літератури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встановлюються результати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за рейтинговою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шкалою 100–200 </a:t>
            </a:r>
            <a:r>
              <a:rPr sz="1350" spc="-44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балів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 з:</a:t>
            </a:r>
            <a:endParaRPr sz="1350" dirty="0">
              <a:latin typeface="Arial Black"/>
              <a:cs typeface="Arial Black"/>
            </a:endParaRPr>
          </a:p>
          <a:p>
            <a:pPr marL="186214" algn="just">
              <a:spcBef>
                <a:spcPts val="450"/>
              </a:spcBef>
            </a:pPr>
            <a:r>
              <a:rPr sz="1350" spc="-4" dirty="0">
                <a:solidFill>
                  <a:srgbClr val="404040"/>
                </a:solidFill>
                <a:latin typeface="Arial Black"/>
                <a:cs typeface="Arial Black"/>
              </a:rPr>
              <a:t>української</a:t>
            </a:r>
            <a:r>
              <a:rPr sz="1350" spc="701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404040"/>
                </a:solidFill>
                <a:latin typeface="Arial Black"/>
                <a:cs typeface="Arial Black"/>
              </a:rPr>
              <a:t>мови</a:t>
            </a:r>
            <a:r>
              <a:rPr sz="1350" spc="708" dirty="0">
                <a:solidFill>
                  <a:srgbClr val="404040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(за</a:t>
            </a:r>
            <a:r>
              <a:rPr sz="1350" spc="71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умови</a:t>
            </a:r>
            <a:r>
              <a:rPr sz="1350" spc="698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подолання</a:t>
            </a:r>
            <a:r>
              <a:rPr sz="1350" spc="71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порогу</a:t>
            </a:r>
            <a:r>
              <a:rPr sz="1350" spc="70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"склав</a:t>
            </a:r>
            <a:r>
              <a:rPr sz="1350" spc="70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/</a:t>
            </a:r>
            <a:r>
              <a:rPr sz="1350" spc="70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не</a:t>
            </a:r>
            <a:r>
              <a:rPr sz="1350" spc="70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склав"</a:t>
            </a:r>
            <a:endParaRPr sz="1350" dirty="0"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69993" y="3613595"/>
            <a:ext cx="114300" cy="12001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380386" y="3561207"/>
            <a:ext cx="338137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566261" algn="l"/>
                <a:tab pos="1416367" algn="l"/>
                <a:tab pos="2722245" algn="l"/>
              </a:tabLst>
            </a:pP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(з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а	умови	по</a:t>
            </a:r>
            <a:r>
              <a:rPr sz="1350" spc="4" dirty="0">
                <a:solidFill>
                  <a:srgbClr val="7E7E7E"/>
                </a:solidFill>
                <a:latin typeface="Arial Black"/>
                <a:cs typeface="Arial Black"/>
              </a:rPr>
              <a:t>д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о</a:t>
            </a:r>
            <a:r>
              <a:rPr sz="1350" spc="-8" dirty="0">
                <a:solidFill>
                  <a:srgbClr val="7E7E7E"/>
                </a:solidFill>
                <a:latin typeface="Arial Black"/>
                <a:cs typeface="Arial Black"/>
              </a:rPr>
              <a:t>л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ання	порогу</a:t>
            </a:r>
            <a:endParaRPr sz="13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0563" y="3241167"/>
            <a:ext cx="3747135" cy="74917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6214" marR="3810" indent="-177165">
              <a:lnSpc>
                <a:spcPct val="127800"/>
              </a:lnSpc>
              <a:spcBef>
                <a:spcPts val="75"/>
              </a:spcBef>
              <a:tabLst>
                <a:tab pos="1569720" algn="l"/>
                <a:tab pos="2315051" algn="l"/>
                <a:tab pos="2632709" algn="l"/>
              </a:tabLst>
            </a:pP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у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межах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субтесту з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української мови); </a:t>
            </a:r>
            <a:r>
              <a:rPr sz="1350" spc="-44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404040"/>
                </a:solidFill>
                <a:latin typeface="Arial Black"/>
                <a:cs typeface="Arial Black"/>
              </a:rPr>
              <a:t>української	мови	</a:t>
            </a:r>
            <a:r>
              <a:rPr sz="1350" dirty="0">
                <a:solidFill>
                  <a:srgbClr val="404040"/>
                </a:solidFill>
                <a:latin typeface="Arial Black"/>
                <a:cs typeface="Arial Black"/>
              </a:rPr>
              <a:t>і	</a:t>
            </a:r>
            <a:r>
              <a:rPr sz="1350" spc="-4" dirty="0">
                <a:solidFill>
                  <a:srgbClr val="404040"/>
                </a:solidFill>
                <a:latin typeface="Arial Black"/>
                <a:cs typeface="Arial Black"/>
              </a:rPr>
              <a:t>літератури</a:t>
            </a:r>
            <a:endParaRPr sz="1350">
              <a:latin typeface="Arial Black"/>
              <a:cs typeface="Arial Black"/>
            </a:endParaRPr>
          </a:p>
          <a:p>
            <a:pPr marL="9525"/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склав</a:t>
            </a:r>
            <a:r>
              <a:rPr sz="1350" spc="-1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/</a:t>
            </a:r>
            <a:r>
              <a:rPr sz="1350" spc="-19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не</a:t>
            </a:r>
            <a:r>
              <a:rPr sz="1350" spc="-8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склав).</a:t>
            </a:r>
            <a:endParaRPr sz="135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06474" y="5078349"/>
            <a:ext cx="7314248" cy="622935"/>
          </a:xfrm>
          <a:custGeom>
            <a:avLst/>
            <a:gdLst/>
            <a:ahLst/>
            <a:cxnLst/>
            <a:rect l="l" t="t" r="r" b="b"/>
            <a:pathLst>
              <a:path w="9752330" h="830579">
                <a:moveTo>
                  <a:pt x="9752076" y="0"/>
                </a:moveTo>
                <a:lnTo>
                  <a:pt x="0" y="0"/>
                </a:lnTo>
                <a:lnTo>
                  <a:pt x="0" y="830580"/>
                </a:lnTo>
                <a:lnTo>
                  <a:pt x="9752076" y="830580"/>
                </a:lnTo>
                <a:lnTo>
                  <a:pt x="97520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1460563" y="4029608"/>
            <a:ext cx="7300913" cy="156773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685800" algn="just">
              <a:spcBef>
                <a:spcPts val="75"/>
              </a:spcBef>
            </a:pP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Тобто</a:t>
            </a:r>
            <a:r>
              <a:rPr sz="1350" spc="443" dirty="0">
                <a:solidFill>
                  <a:srgbClr val="7E7E7E"/>
                </a:solidFill>
                <a:latin typeface="Arial Black"/>
                <a:cs typeface="Arial Black"/>
              </a:rPr>
              <a:t>  </a:t>
            </a:r>
            <a:r>
              <a:rPr sz="1350" spc="-4" dirty="0">
                <a:solidFill>
                  <a:srgbClr val="EC5F73"/>
                </a:solidFill>
                <a:latin typeface="Arial Black"/>
                <a:cs typeface="Arial Black"/>
              </a:rPr>
              <a:t>учасник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,</a:t>
            </a:r>
            <a:r>
              <a:rPr sz="1350" spc="443" dirty="0">
                <a:solidFill>
                  <a:srgbClr val="7E7E7E"/>
                </a:solidFill>
                <a:latin typeface="Arial Black"/>
                <a:cs typeface="Arial Black"/>
              </a:rPr>
              <a:t> 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який</a:t>
            </a:r>
            <a:r>
              <a:rPr sz="1350" spc="443" dirty="0">
                <a:solidFill>
                  <a:srgbClr val="7E7E7E"/>
                </a:solidFill>
                <a:latin typeface="Arial Black"/>
                <a:cs typeface="Arial Black"/>
              </a:rPr>
              <a:t> 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подолав</a:t>
            </a:r>
            <a:r>
              <a:rPr sz="1350" spc="443" dirty="0">
                <a:solidFill>
                  <a:srgbClr val="7E7E7E"/>
                </a:solidFill>
                <a:latin typeface="Arial Black"/>
                <a:cs typeface="Arial Black"/>
              </a:rPr>
              <a:t> 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поріг</a:t>
            </a:r>
            <a:r>
              <a:rPr sz="1350" spc="443" dirty="0">
                <a:solidFill>
                  <a:srgbClr val="7E7E7E"/>
                </a:solidFill>
                <a:latin typeface="Arial Black"/>
                <a:cs typeface="Arial Black"/>
              </a:rPr>
              <a:t> 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"склав</a:t>
            </a:r>
            <a:r>
              <a:rPr sz="1350" spc="443" dirty="0">
                <a:solidFill>
                  <a:srgbClr val="7E7E7E"/>
                </a:solidFill>
                <a:latin typeface="Arial Black"/>
                <a:cs typeface="Arial Black"/>
              </a:rPr>
              <a:t> 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/    </a:t>
            </a:r>
            <a:r>
              <a:rPr sz="1350" spc="4" dirty="0">
                <a:solidFill>
                  <a:srgbClr val="7E7E7E"/>
                </a:solidFill>
                <a:latin typeface="Arial Black"/>
                <a:cs typeface="Arial Black"/>
              </a:rPr>
              <a:t>не   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склав" </a:t>
            </a:r>
            <a:r>
              <a:rPr sz="1350" spc="-439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і з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української мови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і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літератури, </a:t>
            </a:r>
            <a:r>
              <a:rPr sz="1350" dirty="0">
                <a:solidFill>
                  <a:srgbClr val="7E7E7E"/>
                </a:solidFill>
                <a:latin typeface="Arial Black"/>
                <a:cs typeface="Arial Black"/>
              </a:rPr>
              <a:t>і з субтесту з </a:t>
            </a:r>
            <a:r>
              <a:rPr sz="1350" spc="-4" dirty="0">
                <a:solidFill>
                  <a:srgbClr val="7E7E7E"/>
                </a:solidFill>
                <a:latin typeface="Arial Black"/>
                <a:cs typeface="Arial Black"/>
              </a:rPr>
              <a:t>української мови, </a:t>
            </a:r>
            <a:r>
              <a:rPr sz="1350" dirty="0">
                <a:solidFill>
                  <a:srgbClr val="EC5F73"/>
                </a:solidFill>
                <a:latin typeface="Arial Black"/>
                <a:cs typeface="Arial Black"/>
              </a:rPr>
              <a:t>отримує </a:t>
            </a:r>
            <a:r>
              <a:rPr sz="1350" spc="4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1350" dirty="0">
                <a:solidFill>
                  <a:srgbClr val="EC5F73"/>
                </a:solidFill>
                <a:latin typeface="Arial Black"/>
                <a:cs typeface="Arial Black"/>
              </a:rPr>
              <a:t>2</a:t>
            </a:r>
            <a:r>
              <a:rPr sz="1350" spc="-8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EC5F73"/>
                </a:solidFill>
                <a:latin typeface="Arial Black"/>
                <a:cs typeface="Arial Black"/>
              </a:rPr>
              <a:t>результати </a:t>
            </a:r>
            <a:r>
              <a:rPr sz="1350" dirty="0">
                <a:solidFill>
                  <a:srgbClr val="EC5F73"/>
                </a:solidFill>
                <a:latin typeface="Arial Black"/>
                <a:cs typeface="Arial Black"/>
              </a:rPr>
              <a:t>за</a:t>
            </a:r>
            <a:r>
              <a:rPr sz="1350" spc="-4" dirty="0">
                <a:solidFill>
                  <a:srgbClr val="EC5F73"/>
                </a:solidFill>
                <a:latin typeface="Arial Black"/>
                <a:cs typeface="Arial Black"/>
              </a:rPr>
              <a:t> шкалою</a:t>
            </a:r>
            <a:r>
              <a:rPr sz="1350" spc="4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1350" spc="-4" dirty="0">
                <a:solidFill>
                  <a:srgbClr val="EC5F73"/>
                </a:solidFill>
                <a:latin typeface="Arial Black"/>
                <a:cs typeface="Arial Black"/>
              </a:rPr>
              <a:t>100-200 балів.</a:t>
            </a:r>
            <a:endParaRPr sz="1350">
              <a:latin typeface="Arial Black"/>
              <a:cs typeface="Arial Black"/>
            </a:endParaRPr>
          </a:p>
          <a:p>
            <a:pPr>
              <a:spcBef>
                <a:spcPts val="30"/>
              </a:spcBef>
            </a:pPr>
            <a:endParaRPr sz="2475">
              <a:latin typeface="Arial Black"/>
              <a:cs typeface="Arial Black"/>
            </a:endParaRPr>
          </a:p>
          <a:p>
            <a:pPr marL="114300" marR="5239" indent="685800" algn="just"/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Під</a:t>
            </a:r>
            <a:r>
              <a:rPr sz="1200" spc="326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час</a:t>
            </a:r>
            <a:r>
              <a:rPr sz="1200" spc="71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вступу</a:t>
            </a:r>
            <a:r>
              <a:rPr sz="1200" spc="716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до</a:t>
            </a:r>
            <a:r>
              <a:rPr sz="1200" spc="71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закладів</a:t>
            </a:r>
            <a:r>
              <a:rPr sz="1200" spc="72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8" dirty="0">
                <a:solidFill>
                  <a:srgbClr val="7E7E7E"/>
                </a:solidFill>
                <a:latin typeface="Arial Black"/>
                <a:cs typeface="Arial Black"/>
              </a:rPr>
              <a:t>вищої</a:t>
            </a:r>
            <a:r>
              <a:rPr sz="1200" spc="71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освіти,</a:t>
            </a:r>
            <a:r>
              <a:rPr sz="1200" spc="72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8" dirty="0">
                <a:solidFill>
                  <a:srgbClr val="7E7E7E"/>
                </a:solidFill>
                <a:latin typeface="Arial Black"/>
                <a:cs typeface="Arial Black"/>
              </a:rPr>
              <a:t>замість</a:t>
            </a:r>
            <a:r>
              <a:rPr sz="1200" spc="71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результатів</a:t>
            </a:r>
            <a:r>
              <a:rPr sz="1200" spc="716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ЗНО </a:t>
            </a:r>
            <a:r>
              <a:rPr sz="1200" spc="-39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з</a:t>
            </a:r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української</a:t>
            </a:r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мови</a:t>
            </a:r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можуть</a:t>
            </a:r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8" dirty="0">
                <a:solidFill>
                  <a:srgbClr val="7E7E7E"/>
                </a:solidFill>
                <a:latin typeface="Arial Black"/>
                <a:cs typeface="Arial Black"/>
              </a:rPr>
              <a:t>використовуватися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 результати</a:t>
            </a:r>
            <a:r>
              <a:rPr sz="1200" spc="39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зовнішнього </a:t>
            </a:r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оцінювання</a:t>
            </a:r>
            <a:r>
              <a:rPr sz="1200" spc="-8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з</a:t>
            </a:r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української</a:t>
            </a:r>
            <a:r>
              <a:rPr sz="1200" spc="1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мови і</a:t>
            </a:r>
            <a:r>
              <a:rPr sz="12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00" spc="-4" dirty="0">
                <a:solidFill>
                  <a:srgbClr val="7E7E7E"/>
                </a:solidFill>
                <a:latin typeface="Arial Black"/>
                <a:cs typeface="Arial Black"/>
              </a:rPr>
              <a:t>літератури.</a:t>
            </a:r>
            <a:endParaRPr sz="1200">
              <a:latin typeface="Arial Black"/>
              <a:cs typeface="Arial Black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714502"/>
            <a:ext cx="1240154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01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1729741"/>
            <a:ext cx="1186434" cy="51434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98573" y="2447163"/>
            <a:ext cx="4545140" cy="124758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91015" y="2441720"/>
            <a:ext cx="3562826" cy="1186863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 marR="3810" indent="5715">
              <a:spcBef>
                <a:spcPts val="75"/>
              </a:spcBef>
            </a:pPr>
            <a:r>
              <a:rPr sz="3825" spc="-4" dirty="0">
                <a:solidFill>
                  <a:srgbClr val="359E90"/>
                </a:solidFill>
              </a:rPr>
              <a:t>РЕЄСТРАЦІЯ  </a:t>
            </a:r>
            <a:r>
              <a:rPr sz="3825" spc="-4" dirty="0">
                <a:solidFill>
                  <a:srgbClr val="808080"/>
                </a:solidFill>
              </a:rPr>
              <a:t>НА</a:t>
            </a:r>
            <a:r>
              <a:rPr sz="3825" spc="-75" dirty="0">
                <a:solidFill>
                  <a:srgbClr val="808080"/>
                </a:solidFill>
              </a:rPr>
              <a:t> </a:t>
            </a:r>
            <a:r>
              <a:rPr sz="3825" spc="-4" dirty="0">
                <a:solidFill>
                  <a:srgbClr val="808080"/>
                </a:solidFill>
              </a:rPr>
              <a:t>ЗНО-2022</a:t>
            </a:r>
            <a:endParaRPr sz="3825"/>
          </a:p>
        </p:txBody>
      </p:sp>
    </p:spTree>
    <p:extLst>
      <p:ext uri="{BB962C8B-B14F-4D97-AF65-F5344CB8AC3E}">
        <p14:creationId xmlns:p14="http://schemas.microsoft.com/office/powerpoint/2010/main" val="13959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21967" y="1196945"/>
            <a:ext cx="5141594" cy="88918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1906" rIns="0" bIns="0" rtlCol="0" anchor="ctr">
            <a:spAutoFit/>
          </a:bodyPr>
          <a:lstStyle/>
          <a:p>
            <a:pPr marL="92869" marR="86678" indent="177165">
              <a:spcBef>
                <a:spcPts val="94"/>
              </a:spcBef>
            </a:pPr>
            <a:r>
              <a:rPr sz="2850" spc="-4" dirty="0">
                <a:solidFill>
                  <a:srgbClr val="EB5F73"/>
                </a:solidFill>
              </a:rPr>
              <a:t>ТЕРМІНИ РЕЄСТРАЦІЇ </a:t>
            </a:r>
            <a:r>
              <a:rPr sz="2850" dirty="0">
                <a:solidFill>
                  <a:srgbClr val="EB5F73"/>
                </a:solidFill>
              </a:rPr>
              <a:t> </a:t>
            </a:r>
            <a:r>
              <a:rPr sz="2850" spc="4" dirty="0">
                <a:solidFill>
                  <a:srgbClr val="808080"/>
                </a:solidFill>
              </a:rPr>
              <a:t>ДЛЯ</a:t>
            </a:r>
            <a:r>
              <a:rPr sz="2850" spc="-34" dirty="0">
                <a:solidFill>
                  <a:srgbClr val="808080"/>
                </a:solidFill>
              </a:rPr>
              <a:t> </a:t>
            </a:r>
            <a:r>
              <a:rPr sz="2850" dirty="0">
                <a:solidFill>
                  <a:srgbClr val="808080"/>
                </a:solidFill>
              </a:rPr>
              <a:t>УЧАСТІ</a:t>
            </a:r>
            <a:r>
              <a:rPr sz="2850" spc="-49" dirty="0">
                <a:solidFill>
                  <a:srgbClr val="808080"/>
                </a:solidFill>
              </a:rPr>
              <a:t> </a:t>
            </a:r>
            <a:r>
              <a:rPr sz="2850" spc="4" dirty="0">
                <a:solidFill>
                  <a:srgbClr val="808080"/>
                </a:solidFill>
              </a:rPr>
              <a:t>В</a:t>
            </a:r>
            <a:r>
              <a:rPr sz="2850" spc="-23" dirty="0">
                <a:solidFill>
                  <a:srgbClr val="808080"/>
                </a:solidFill>
              </a:rPr>
              <a:t> </a:t>
            </a:r>
            <a:r>
              <a:rPr sz="2850" spc="-4" dirty="0">
                <a:solidFill>
                  <a:srgbClr val="808080"/>
                </a:solidFill>
              </a:rPr>
              <a:t>ЗНО-2022</a:t>
            </a:r>
            <a:endParaRPr sz="2850"/>
          </a:p>
        </p:txBody>
      </p:sp>
      <p:sp>
        <p:nvSpPr>
          <p:cNvPr id="4" name="object 4"/>
          <p:cNvSpPr txBox="1"/>
          <p:nvPr/>
        </p:nvSpPr>
        <p:spPr>
          <a:xfrm>
            <a:off x="1240155" y="2692908"/>
            <a:ext cx="7420451" cy="720069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24765" rIns="0" bIns="0" rtlCol="0">
            <a:spAutoFit/>
          </a:bodyPr>
          <a:lstStyle/>
          <a:p>
            <a:pPr marL="1429" algn="ctr">
              <a:spcBef>
                <a:spcPts val="195"/>
              </a:spcBef>
            </a:pPr>
            <a:r>
              <a:rPr sz="2175" dirty="0">
                <a:solidFill>
                  <a:srgbClr val="585858"/>
                </a:solidFill>
                <a:latin typeface="Arial Black"/>
                <a:cs typeface="Arial Black"/>
              </a:rPr>
              <a:t>РЕЄСТРАЦІЯ</a:t>
            </a:r>
            <a:r>
              <a:rPr sz="2175" spc="-3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175" dirty="0">
                <a:solidFill>
                  <a:srgbClr val="585858"/>
                </a:solidFill>
                <a:latin typeface="Arial Black"/>
                <a:cs typeface="Arial Black"/>
              </a:rPr>
              <a:t>ДЛЯ</a:t>
            </a:r>
            <a:r>
              <a:rPr sz="2175" spc="-23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175" dirty="0">
                <a:solidFill>
                  <a:srgbClr val="585858"/>
                </a:solidFill>
                <a:latin typeface="Arial Black"/>
                <a:cs typeface="Arial Black"/>
              </a:rPr>
              <a:t>УЧАСТІ</a:t>
            </a:r>
            <a:r>
              <a:rPr sz="2175" spc="-3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175" dirty="0">
                <a:solidFill>
                  <a:srgbClr val="585858"/>
                </a:solidFill>
                <a:latin typeface="Arial Black"/>
                <a:cs typeface="Arial Black"/>
              </a:rPr>
              <a:t>В</a:t>
            </a:r>
            <a:r>
              <a:rPr sz="2175" spc="-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175" dirty="0">
                <a:solidFill>
                  <a:srgbClr val="585858"/>
                </a:solidFill>
                <a:latin typeface="Arial Black"/>
                <a:cs typeface="Arial Black"/>
              </a:rPr>
              <a:t>ЗНО-2022</a:t>
            </a:r>
            <a:endParaRPr sz="2175">
              <a:latin typeface="Arial Black"/>
              <a:cs typeface="Arial Black"/>
            </a:endParaRPr>
          </a:p>
          <a:p>
            <a:pPr marL="953" algn="ctr">
              <a:spcBef>
                <a:spcPts val="180"/>
              </a:spcBef>
            </a:pPr>
            <a:r>
              <a:rPr sz="2175" dirty="0">
                <a:solidFill>
                  <a:srgbClr val="585858"/>
                </a:solidFill>
                <a:latin typeface="Arial Black"/>
                <a:cs typeface="Arial Black"/>
              </a:rPr>
              <a:t>триватиме</a:t>
            </a:r>
            <a:r>
              <a:rPr sz="2175" spc="-11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175" dirty="0">
                <a:solidFill>
                  <a:srgbClr val="585858"/>
                </a:solidFill>
                <a:latin typeface="Arial Black"/>
                <a:cs typeface="Arial Black"/>
              </a:rPr>
              <a:t>з</a:t>
            </a:r>
            <a:r>
              <a:rPr sz="2175" spc="-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175" dirty="0">
                <a:solidFill>
                  <a:srgbClr val="EC5F73"/>
                </a:solidFill>
                <a:latin typeface="Arial Black"/>
                <a:cs typeface="Arial Black"/>
              </a:rPr>
              <a:t>1 лютого</a:t>
            </a:r>
            <a:r>
              <a:rPr sz="2175" spc="-11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2175" spc="-4" dirty="0">
                <a:solidFill>
                  <a:srgbClr val="EC5F73"/>
                </a:solidFill>
                <a:latin typeface="Arial Black"/>
                <a:cs typeface="Arial Black"/>
              </a:rPr>
              <a:t>до</a:t>
            </a:r>
            <a:r>
              <a:rPr sz="2175" dirty="0">
                <a:solidFill>
                  <a:srgbClr val="EC5F73"/>
                </a:solidFill>
                <a:latin typeface="Arial Black"/>
                <a:cs typeface="Arial Black"/>
              </a:rPr>
              <a:t> 9</a:t>
            </a:r>
            <a:r>
              <a:rPr sz="2175" spc="-8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2175" spc="-4" dirty="0">
                <a:solidFill>
                  <a:srgbClr val="EC5F73"/>
                </a:solidFill>
                <a:latin typeface="Arial Black"/>
                <a:cs typeface="Arial Black"/>
              </a:rPr>
              <a:t>березня 2022</a:t>
            </a:r>
            <a:r>
              <a:rPr sz="2175" spc="4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2175" spc="-4" dirty="0">
                <a:solidFill>
                  <a:srgbClr val="EC5F73"/>
                </a:solidFill>
                <a:latin typeface="Arial Black"/>
                <a:cs typeface="Arial Black"/>
              </a:rPr>
              <a:t>року</a:t>
            </a:r>
            <a:endParaRPr sz="2175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2978" y="3870770"/>
            <a:ext cx="4397693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1840706" algn="l"/>
                <a:tab pos="3455670" algn="l"/>
              </a:tabLst>
            </a:pP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Ке</a:t>
            </a:r>
            <a:r>
              <a:rPr sz="2100" spc="-15" dirty="0">
                <a:solidFill>
                  <a:srgbClr val="808080"/>
                </a:solidFill>
                <a:latin typeface="Arial Black"/>
                <a:cs typeface="Arial Black"/>
              </a:rPr>
              <a:t>р</a:t>
            </a:r>
            <a:r>
              <a:rPr sz="2100" spc="4" dirty="0">
                <a:solidFill>
                  <a:srgbClr val="808080"/>
                </a:solidFill>
                <a:latin typeface="Arial Black"/>
                <a:cs typeface="Arial Black"/>
              </a:rPr>
              <a:t>і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в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н</a:t>
            </a:r>
            <a:r>
              <a:rPr sz="2100" spc="-8" dirty="0">
                <a:solidFill>
                  <a:srgbClr val="808080"/>
                </a:solidFill>
                <a:latin typeface="Arial Black"/>
                <a:cs typeface="Arial Black"/>
              </a:rPr>
              <a:t>и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к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и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	</a:t>
            </a:r>
            <a:r>
              <a:rPr sz="2100" spc="-8" dirty="0">
                <a:solidFill>
                  <a:srgbClr val="808080"/>
                </a:solidFill>
                <a:latin typeface="Arial Black"/>
                <a:cs typeface="Arial Black"/>
              </a:rPr>
              <a:t>закладі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в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	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осві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т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и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60515" y="3870770"/>
            <a:ext cx="131302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>
                <a:solidFill>
                  <a:srgbClr val="808080"/>
                </a:solidFill>
                <a:latin typeface="Arial Black"/>
                <a:cs typeface="Arial Black"/>
              </a:rPr>
              <a:t>змож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у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ть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07178" y="4190810"/>
            <a:ext cx="45858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1614011" algn="l"/>
                <a:tab pos="3792855" algn="l"/>
              </a:tabLst>
            </a:pP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п</a:t>
            </a:r>
            <a:r>
              <a:rPr sz="2100" spc="-15" dirty="0">
                <a:solidFill>
                  <a:srgbClr val="808080"/>
                </a:solidFill>
                <a:latin typeface="Arial Black"/>
                <a:cs typeface="Arial Black"/>
              </a:rPr>
              <a:t>о</a:t>
            </a:r>
            <a:r>
              <a:rPr sz="2100" spc="-8" dirty="0">
                <a:solidFill>
                  <a:srgbClr val="808080"/>
                </a:solidFill>
                <a:latin typeface="Arial Black"/>
                <a:cs typeface="Arial Black"/>
              </a:rPr>
              <a:t>дат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и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	</a:t>
            </a:r>
            <a:r>
              <a:rPr sz="2100" spc="-8" dirty="0">
                <a:solidFill>
                  <a:srgbClr val="808080"/>
                </a:solidFill>
                <a:latin typeface="Arial Black"/>
                <a:cs typeface="Arial Black"/>
              </a:rPr>
              <a:t>докуме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н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ти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	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уч</a:t>
            </a:r>
            <a:r>
              <a:rPr sz="2100" spc="4" dirty="0">
                <a:solidFill>
                  <a:srgbClr val="808080"/>
                </a:solidFill>
                <a:latin typeface="Arial Black"/>
                <a:cs typeface="Arial Black"/>
              </a:rPr>
              <a:t>н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ів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46773" y="4190810"/>
            <a:ext cx="1527810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(слухачів,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07178" y="4510849"/>
            <a:ext cx="6667500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  <a:tabLst>
                <a:tab pos="2238375" algn="l"/>
                <a:tab pos="3292316" algn="l"/>
                <a:tab pos="6002655" algn="l"/>
              </a:tabLst>
            </a:pP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студен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т</a:t>
            </a:r>
            <a:r>
              <a:rPr sz="2100" spc="-4" dirty="0">
                <a:solidFill>
                  <a:srgbClr val="808080"/>
                </a:solidFill>
                <a:latin typeface="Arial Black"/>
                <a:cs typeface="Arial Black"/>
              </a:rPr>
              <a:t>ів),</a:t>
            </a:r>
            <a:r>
              <a:rPr sz="2100" dirty="0">
                <a:solidFill>
                  <a:srgbClr val="808080"/>
                </a:solidFill>
                <a:latin typeface="Arial Black"/>
                <a:cs typeface="Arial Black"/>
              </a:rPr>
              <a:t>	</a:t>
            </a:r>
            <a:r>
              <a:rPr sz="2100" spc="-8" dirty="0">
                <a:solidFill>
                  <a:srgbClr val="359E90"/>
                </a:solidFill>
                <a:latin typeface="Arial Black"/>
                <a:cs typeface="Arial Black"/>
              </a:rPr>
              <a:t>як</a:t>
            </a:r>
            <a:r>
              <a:rPr sz="2100" spc="-4" dirty="0">
                <a:solidFill>
                  <a:srgbClr val="359E90"/>
                </a:solidFill>
                <a:latin typeface="Arial Black"/>
                <a:cs typeface="Arial Black"/>
              </a:rPr>
              <a:t>і</a:t>
            </a:r>
            <a:r>
              <a:rPr sz="2100" dirty="0">
                <a:solidFill>
                  <a:srgbClr val="359E90"/>
                </a:solidFill>
                <a:latin typeface="Arial Black"/>
                <a:cs typeface="Arial Black"/>
              </a:rPr>
              <a:t>	</a:t>
            </a:r>
            <a:r>
              <a:rPr sz="2100" spc="-4" dirty="0">
                <a:solidFill>
                  <a:srgbClr val="359E90"/>
                </a:solidFill>
                <a:latin typeface="Arial Black"/>
                <a:cs typeface="Arial Black"/>
              </a:rPr>
              <a:t>склад</a:t>
            </a:r>
            <a:r>
              <a:rPr sz="2100" spc="-15" dirty="0">
                <a:solidFill>
                  <a:srgbClr val="359E90"/>
                </a:solidFill>
                <a:latin typeface="Arial Black"/>
                <a:cs typeface="Arial Black"/>
              </a:rPr>
              <a:t>а</a:t>
            </a:r>
            <a:r>
              <a:rPr sz="2100" spc="-4" dirty="0">
                <a:solidFill>
                  <a:srgbClr val="359E90"/>
                </a:solidFill>
                <a:latin typeface="Arial Black"/>
                <a:cs typeface="Arial Black"/>
              </a:rPr>
              <a:t>ти</a:t>
            </a:r>
            <a:r>
              <a:rPr sz="2100" dirty="0">
                <a:solidFill>
                  <a:srgbClr val="359E90"/>
                </a:solidFill>
                <a:latin typeface="Arial Black"/>
                <a:cs typeface="Arial Black"/>
              </a:rPr>
              <a:t>м</a:t>
            </a:r>
            <a:r>
              <a:rPr sz="2100" spc="-4" dirty="0">
                <a:solidFill>
                  <a:srgbClr val="359E90"/>
                </a:solidFill>
                <a:latin typeface="Arial Black"/>
                <a:cs typeface="Arial Black"/>
              </a:rPr>
              <a:t>уть</a:t>
            </a:r>
            <a:r>
              <a:rPr sz="2100" dirty="0">
                <a:solidFill>
                  <a:srgbClr val="359E90"/>
                </a:solidFill>
                <a:latin typeface="Arial Black"/>
                <a:cs typeface="Arial Black"/>
              </a:rPr>
              <a:t>	Д</a:t>
            </a:r>
            <a:r>
              <a:rPr sz="2100" spc="8" dirty="0">
                <a:solidFill>
                  <a:srgbClr val="359E90"/>
                </a:solidFill>
                <a:latin typeface="Arial Black"/>
                <a:cs typeface="Arial Black"/>
              </a:rPr>
              <a:t>П</a:t>
            </a:r>
            <a:r>
              <a:rPr sz="2100" spc="-4" dirty="0">
                <a:solidFill>
                  <a:srgbClr val="359E90"/>
                </a:solidFill>
                <a:latin typeface="Arial Black"/>
                <a:cs typeface="Arial Black"/>
              </a:rPr>
              <a:t>А  у</a:t>
            </a:r>
            <a:r>
              <a:rPr sz="2100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2100" spc="-8" dirty="0">
                <a:solidFill>
                  <a:srgbClr val="359E90"/>
                </a:solidFill>
                <a:latin typeface="Arial Black"/>
                <a:cs typeface="Arial Black"/>
              </a:rPr>
              <a:t>формі</a:t>
            </a:r>
            <a:r>
              <a:rPr sz="2100" spc="23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2100" spc="-4" dirty="0">
                <a:solidFill>
                  <a:srgbClr val="359E90"/>
                </a:solidFill>
                <a:latin typeface="Arial Black"/>
                <a:cs typeface="Arial Black"/>
              </a:rPr>
              <a:t>ЗНО,</a:t>
            </a:r>
            <a:r>
              <a:rPr sz="2100" spc="19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2100" spc="-4" dirty="0">
                <a:solidFill>
                  <a:srgbClr val="585858"/>
                </a:solidFill>
                <a:latin typeface="Arial Black"/>
                <a:cs typeface="Arial Black"/>
              </a:rPr>
              <a:t>до</a:t>
            </a:r>
            <a:r>
              <a:rPr sz="2100" spc="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100" spc="-4" dirty="0">
                <a:solidFill>
                  <a:srgbClr val="585858"/>
                </a:solidFill>
                <a:latin typeface="Arial Black"/>
                <a:cs typeface="Arial Black"/>
              </a:rPr>
              <a:t>1</a:t>
            </a:r>
            <a:r>
              <a:rPr sz="2100" spc="-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100" spc="-4" dirty="0">
                <a:solidFill>
                  <a:srgbClr val="585858"/>
                </a:solidFill>
                <a:latin typeface="Arial Black"/>
                <a:cs typeface="Arial Black"/>
              </a:rPr>
              <a:t>березня</a:t>
            </a:r>
            <a:r>
              <a:rPr sz="2100" spc="11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100" spc="-8" dirty="0">
                <a:solidFill>
                  <a:srgbClr val="585858"/>
                </a:solidFill>
                <a:latin typeface="Arial Black"/>
                <a:cs typeface="Arial Black"/>
              </a:rPr>
              <a:t>2022</a:t>
            </a:r>
            <a:r>
              <a:rPr sz="2100" spc="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100" spc="-8" dirty="0">
                <a:solidFill>
                  <a:srgbClr val="585858"/>
                </a:solidFill>
                <a:latin typeface="Arial Black"/>
                <a:cs typeface="Arial Black"/>
              </a:rPr>
              <a:t>року.</a:t>
            </a:r>
            <a:endParaRPr sz="21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97522" y="1506474"/>
            <a:ext cx="648080" cy="74180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14" y="1714502"/>
            <a:ext cx="1240154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4350" y="2686671"/>
            <a:ext cx="5829300" cy="610263"/>
          </a:xfrm>
          <a:prstGeom prst="rect">
            <a:avLst/>
          </a:prstGeom>
        </p:spPr>
        <p:txBody>
          <a:bodyPr vert="horz" wrap="square" lIns="0" tIns="10001" rIns="0" bIns="0" rtlCol="0" anchor="ctr">
            <a:spAutoFit/>
          </a:bodyPr>
          <a:lstStyle/>
          <a:p>
            <a:pPr marL="9525" marR="3810" indent="63818">
              <a:spcBef>
                <a:spcPts val="79"/>
              </a:spcBef>
            </a:pPr>
            <a:r>
              <a:rPr sz="1950" dirty="0">
                <a:solidFill>
                  <a:srgbClr val="7E7E7E"/>
                </a:solidFill>
              </a:rPr>
              <a:t>ЩО </a:t>
            </a:r>
            <a:r>
              <a:rPr sz="1950" dirty="0">
                <a:solidFill>
                  <a:srgbClr val="359E90"/>
                </a:solidFill>
              </a:rPr>
              <a:t>НЕОБХІДНО ВРАХУВАТИ </a:t>
            </a:r>
            <a:r>
              <a:rPr sz="1950" dirty="0">
                <a:solidFill>
                  <a:srgbClr val="7E7E7E"/>
                </a:solidFill>
              </a:rPr>
              <a:t>ПІД ЧАС </a:t>
            </a:r>
            <a:r>
              <a:rPr sz="1950" spc="-641" dirty="0">
                <a:solidFill>
                  <a:srgbClr val="7E7E7E"/>
                </a:solidFill>
              </a:rPr>
              <a:t> </a:t>
            </a:r>
            <a:r>
              <a:rPr sz="1950" dirty="0">
                <a:solidFill>
                  <a:srgbClr val="7E7E7E"/>
                </a:solidFill>
              </a:rPr>
              <a:t>ВИБОРУ</a:t>
            </a:r>
            <a:r>
              <a:rPr sz="1950" spc="-34" dirty="0">
                <a:solidFill>
                  <a:srgbClr val="7E7E7E"/>
                </a:solidFill>
              </a:rPr>
              <a:t> </a:t>
            </a:r>
            <a:r>
              <a:rPr sz="1950" dirty="0">
                <a:solidFill>
                  <a:srgbClr val="7E7E7E"/>
                </a:solidFill>
              </a:rPr>
              <a:t>ПРЕДМЕТІВ</a:t>
            </a:r>
            <a:r>
              <a:rPr sz="1950" spc="-38" dirty="0">
                <a:solidFill>
                  <a:srgbClr val="7E7E7E"/>
                </a:solidFill>
              </a:rPr>
              <a:t> </a:t>
            </a:r>
            <a:r>
              <a:rPr sz="1950" spc="4" dirty="0">
                <a:solidFill>
                  <a:srgbClr val="7E7E7E"/>
                </a:solidFill>
              </a:rPr>
              <a:t>ДЛЯ</a:t>
            </a:r>
            <a:r>
              <a:rPr sz="1950" spc="-34" dirty="0">
                <a:solidFill>
                  <a:srgbClr val="7E7E7E"/>
                </a:solidFill>
              </a:rPr>
              <a:t> </a:t>
            </a:r>
            <a:r>
              <a:rPr sz="1950" spc="-4" dirty="0">
                <a:solidFill>
                  <a:srgbClr val="359E90"/>
                </a:solidFill>
              </a:rPr>
              <a:t>РЕЄСТРАЦІЇ:</a:t>
            </a:r>
            <a:endParaRPr sz="1950"/>
          </a:p>
        </p:txBody>
      </p:sp>
      <p:grpSp>
        <p:nvGrpSpPr>
          <p:cNvPr id="3" name="object 3"/>
          <p:cNvGrpSpPr/>
          <p:nvPr/>
        </p:nvGrpSpPr>
        <p:grpSpPr>
          <a:xfrm>
            <a:off x="737807" y="1852066"/>
            <a:ext cx="6991350" cy="3882390"/>
            <a:chOff x="838200" y="1379537"/>
            <a:chExt cx="9321800" cy="5176520"/>
          </a:xfrm>
        </p:grpSpPr>
        <p:sp>
          <p:nvSpPr>
            <p:cNvPr id="4" name="object 4"/>
            <p:cNvSpPr/>
            <p:nvPr/>
          </p:nvSpPr>
          <p:spPr>
            <a:xfrm>
              <a:off x="838200" y="1379537"/>
              <a:ext cx="2225675" cy="665480"/>
            </a:xfrm>
            <a:custGeom>
              <a:avLst/>
              <a:gdLst/>
              <a:ahLst/>
              <a:cxnLst/>
              <a:rect l="l" t="t" r="r" b="b"/>
              <a:pathLst>
                <a:path w="2225675" h="665480">
                  <a:moveTo>
                    <a:pt x="2225675" y="0"/>
                  </a:moveTo>
                  <a:lnTo>
                    <a:pt x="0" y="0"/>
                  </a:lnTo>
                  <a:lnTo>
                    <a:pt x="0" y="665162"/>
                  </a:lnTo>
                  <a:lnTo>
                    <a:pt x="2225675" y="665162"/>
                  </a:lnTo>
                  <a:lnTo>
                    <a:pt x="222567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3063875" y="1379537"/>
              <a:ext cx="7096125" cy="665480"/>
            </a:xfrm>
            <a:custGeom>
              <a:avLst/>
              <a:gdLst/>
              <a:ahLst/>
              <a:cxnLst/>
              <a:rect l="l" t="t" r="r" b="b"/>
              <a:pathLst>
                <a:path w="7096125" h="665480">
                  <a:moveTo>
                    <a:pt x="7096125" y="0"/>
                  </a:moveTo>
                  <a:lnTo>
                    <a:pt x="0" y="0"/>
                  </a:lnTo>
                  <a:lnTo>
                    <a:pt x="0" y="665162"/>
                  </a:lnTo>
                  <a:lnTo>
                    <a:pt x="7096125" y="665162"/>
                  </a:lnTo>
                  <a:lnTo>
                    <a:pt x="709612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838200" y="2044700"/>
              <a:ext cx="2225675" cy="3901440"/>
            </a:xfrm>
            <a:custGeom>
              <a:avLst/>
              <a:gdLst/>
              <a:ahLst/>
              <a:cxnLst/>
              <a:rect l="l" t="t" r="r" b="b"/>
              <a:pathLst>
                <a:path w="2225675" h="3901440">
                  <a:moveTo>
                    <a:pt x="2225675" y="0"/>
                  </a:moveTo>
                  <a:lnTo>
                    <a:pt x="0" y="0"/>
                  </a:lnTo>
                  <a:lnTo>
                    <a:pt x="0" y="3901440"/>
                  </a:lnTo>
                  <a:lnTo>
                    <a:pt x="2225675" y="3901440"/>
                  </a:lnTo>
                  <a:lnTo>
                    <a:pt x="2225675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3063875" y="2044699"/>
              <a:ext cx="7096125" cy="3901440"/>
            </a:xfrm>
            <a:custGeom>
              <a:avLst/>
              <a:gdLst/>
              <a:ahLst/>
              <a:cxnLst/>
              <a:rect l="l" t="t" r="r" b="b"/>
              <a:pathLst>
                <a:path w="7096125" h="3901440">
                  <a:moveTo>
                    <a:pt x="7096125" y="0"/>
                  </a:moveTo>
                  <a:lnTo>
                    <a:pt x="0" y="0"/>
                  </a:lnTo>
                  <a:lnTo>
                    <a:pt x="0" y="868680"/>
                  </a:lnTo>
                  <a:lnTo>
                    <a:pt x="0" y="3032760"/>
                  </a:lnTo>
                  <a:lnTo>
                    <a:pt x="0" y="3901440"/>
                  </a:lnTo>
                  <a:lnTo>
                    <a:pt x="7096125" y="3901440"/>
                  </a:lnTo>
                  <a:lnTo>
                    <a:pt x="7096125" y="3032760"/>
                  </a:lnTo>
                  <a:lnTo>
                    <a:pt x="7096125" y="868680"/>
                  </a:lnTo>
                  <a:lnTo>
                    <a:pt x="70961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" y="5946139"/>
              <a:ext cx="9321800" cy="609600"/>
            </a:xfrm>
            <a:custGeom>
              <a:avLst/>
              <a:gdLst/>
              <a:ahLst/>
              <a:cxnLst/>
              <a:rect l="l" t="t" r="r" b="b"/>
              <a:pathLst>
                <a:path w="9321800" h="609600">
                  <a:moveTo>
                    <a:pt x="9321800" y="0"/>
                  </a:moveTo>
                  <a:lnTo>
                    <a:pt x="2225675" y="0"/>
                  </a:lnTo>
                  <a:lnTo>
                    <a:pt x="0" y="0"/>
                  </a:lnTo>
                  <a:lnTo>
                    <a:pt x="0" y="609600"/>
                  </a:lnTo>
                  <a:lnTo>
                    <a:pt x="2225675" y="609600"/>
                  </a:lnTo>
                  <a:lnTo>
                    <a:pt x="9321800" y="609600"/>
                  </a:lnTo>
                  <a:lnTo>
                    <a:pt x="932180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80974" y="1927384"/>
            <a:ext cx="1365409" cy="4025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275" dirty="0">
                <a:solidFill>
                  <a:srgbClr val="FFFFFF"/>
                </a:solidFill>
                <a:latin typeface="Arial Black"/>
                <a:cs typeface="Arial Black"/>
              </a:rPr>
              <a:t>Категорія</a:t>
            </a:r>
            <a:endParaRPr sz="1275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275" dirty="0">
                <a:solidFill>
                  <a:srgbClr val="FFFFFF"/>
                </a:solidFill>
                <a:latin typeface="Arial Black"/>
                <a:cs typeface="Arial Black"/>
              </a:rPr>
              <a:t>учасників</a:t>
            </a:r>
            <a:r>
              <a:rPr sz="1275" spc="-68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275" spc="4" dirty="0">
                <a:solidFill>
                  <a:srgbClr val="FFFFFF"/>
                </a:solidFill>
                <a:latin typeface="Arial Black"/>
                <a:cs typeface="Arial Black"/>
              </a:rPr>
              <a:t>ЗНО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40239" y="2024310"/>
            <a:ext cx="3037999" cy="20630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Вимоги</a:t>
            </a:r>
            <a:r>
              <a:rPr sz="1275" spc="-3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нормативних</a:t>
            </a:r>
            <a:r>
              <a:rPr sz="1275" spc="-41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документів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9836" y="3445954"/>
            <a:ext cx="1289209" cy="79492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Особи,</a:t>
            </a:r>
            <a:r>
              <a:rPr sz="1275" spc="-49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359E90"/>
                </a:solidFill>
                <a:latin typeface="Arial Black"/>
                <a:cs typeface="Arial Black"/>
              </a:rPr>
              <a:t>які</a:t>
            </a:r>
            <a:endParaRPr sz="1275">
              <a:latin typeface="Arial Black"/>
              <a:cs typeface="Arial Black"/>
            </a:endParaRPr>
          </a:p>
          <a:p>
            <a:pPr marL="9525" marR="3810" algn="ctr"/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склад</a:t>
            </a:r>
            <a:r>
              <a:rPr sz="1275" spc="4" dirty="0">
                <a:solidFill>
                  <a:srgbClr val="359E90"/>
                </a:solidFill>
                <a:latin typeface="Arial Black"/>
                <a:cs typeface="Arial Black"/>
              </a:rPr>
              <a:t>а</a:t>
            </a:r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ти</a:t>
            </a:r>
            <a:r>
              <a:rPr sz="1275" spc="-8" dirty="0">
                <a:solidFill>
                  <a:srgbClr val="359E90"/>
                </a:solidFill>
                <a:latin typeface="Arial Black"/>
                <a:cs typeface="Arial Black"/>
              </a:rPr>
              <a:t>м</a:t>
            </a:r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уть  ДПА</a:t>
            </a:r>
            <a:endParaRPr sz="1275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у</a:t>
            </a:r>
            <a:r>
              <a:rPr sz="1275" spc="-34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формі</a:t>
            </a:r>
            <a:r>
              <a:rPr sz="1275" spc="-34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ЗНО</a:t>
            </a:r>
            <a:endParaRPr sz="1275">
              <a:latin typeface="Arial Black"/>
              <a:cs typeface="Arial Black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366486" y="2457069"/>
            <a:ext cx="105251" cy="2387918"/>
            <a:chOff x="3155314" y="2133092"/>
            <a:chExt cx="140335" cy="318389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5314" y="2133092"/>
              <a:ext cx="140208" cy="15087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5314" y="3001772"/>
              <a:ext cx="140208" cy="15087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5314" y="5165852"/>
              <a:ext cx="140208" cy="15087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614613" y="2405634"/>
            <a:ext cx="3135630" cy="20630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943576" algn="l"/>
              </a:tabLst>
            </a:pPr>
            <a:r>
              <a:rPr sz="1275" spc="-4" dirty="0">
                <a:solidFill>
                  <a:srgbClr val="7E7E7E"/>
                </a:solidFill>
                <a:latin typeface="Arial Black"/>
                <a:cs typeface="Arial Black"/>
              </a:rPr>
              <a:t>Необхідність	зарахування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14613" y="2405634"/>
            <a:ext cx="4947761" cy="4025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3861435">
              <a:spcBef>
                <a:spcPts val="79"/>
              </a:spcBef>
              <a:tabLst>
                <a:tab pos="444818" algn="l"/>
                <a:tab pos="1553528" algn="l"/>
                <a:tab pos="2737961" algn="l"/>
                <a:tab pos="3391376" algn="l"/>
                <a:tab pos="3869531" algn="l"/>
              </a:tabLst>
            </a:pP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р</a:t>
            </a:r>
            <a:r>
              <a:rPr sz="1275" spc="4" dirty="0">
                <a:solidFill>
                  <a:srgbClr val="7E7E7E"/>
                </a:solidFill>
                <a:latin typeface="Arial Black"/>
                <a:cs typeface="Arial Black"/>
              </a:rPr>
              <a:t>е</a:t>
            </a:r>
            <a:r>
              <a:rPr sz="1275" spc="-15" dirty="0">
                <a:solidFill>
                  <a:srgbClr val="7E7E7E"/>
                </a:solidFill>
                <a:latin typeface="Arial Black"/>
                <a:cs typeface="Arial Black"/>
              </a:rPr>
              <a:t>з</a:t>
            </a:r>
            <a:r>
              <a:rPr sz="1275" spc="-8" dirty="0">
                <a:solidFill>
                  <a:srgbClr val="7E7E7E"/>
                </a:solidFill>
                <a:latin typeface="Arial Black"/>
                <a:cs typeface="Arial Black"/>
              </a:rPr>
              <a:t>у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л</a:t>
            </a:r>
            <a:r>
              <a:rPr sz="1275" spc="-8" dirty="0">
                <a:solidFill>
                  <a:srgbClr val="7E7E7E"/>
                </a:solidFill>
                <a:latin typeface="Arial Black"/>
                <a:cs typeface="Arial Black"/>
              </a:rPr>
              <a:t>ь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татів  </a:t>
            </a:r>
            <a:r>
              <a:rPr sz="1275" spc="-4" dirty="0">
                <a:solidFill>
                  <a:srgbClr val="7E7E7E"/>
                </a:solidFill>
                <a:latin typeface="Arial Black"/>
                <a:cs typeface="Arial Black"/>
              </a:rPr>
              <a:t>і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з	</a:t>
            </a:r>
            <a:r>
              <a:rPr sz="1275" spc="-4" dirty="0">
                <a:solidFill>
                  <a:srgbClr val="EB5F73"/>
                </a:solidFill>
                <a:latin typeface="Arial Black"/>
                <a:cs typeface="Arial Black"/>
              </a:rPr>
              <a:t>чотир</a:t>
            </a:r>
            <a:r>
              <a:rPr sz="1275" spc="-11" dirty="0">
                <a:solidFill>
                  <a:srgbClr val="EB5F73"/>
                </a:solidFill>
                <a:latin typeface="Arial Black"/>
                <a:cs typeface="Arial Black"/>
              </a:rPr>
              <a:t>ь</a:t>
            </a:r>
            <a:r>
              <a:rPr sz="1275" spc="-8" dirty="0">
                <a:solidFill>
                  <a:srgbClr val="EB5F73"/>
                </a:solidFill>
                <a:latin typeface="Arial Black"/>
                <a:cs typeface="Arial Black"/>
              </a:rPr>
              <a:t>о</a:t>
            </a:r>
            <a:r>
              <a:rPr sz="1275" dirty="0">
                <a:solidFill>
                  <a:srgbClr val="EB5F73"/>
                </a:solidFill>
                <a:latin typeface="Arial Black"/>
                <a:cs typeface="Arial Black"/>
              </a:rPr>
              <a:t>х	п</a:t>
            </a:r>
            <a:r>
              <a:rPr sz="1275" spc="4" dirty="0">
                <a:solidFill>
                  <a:srgbClr val="EB5F73"/>
                </a:solidFill>
                <a:latin typeface="Arial Black"/>
                <a:cs typeface="Arial Black"/>
              </a:rPr>
              <a:t>р</a:t>
            </a:r>
            <a:r>
              <a:rPr sz="1275" dirty="0">
                <a:solidFill>
                  <a:srgbClr val="EB5F73"/>
                </a:solidFill>
                <a:latin typeface="Arial Black"/>
                <a:cs typeface="Arial Black"/>
              </a:rPr>
              <a:t>едм</a:t>
            </a:r>
            <a:r>
              <a:rPr sz="1275" spc="-8" dirty="0">
                <a:solidFill>
                  <a:srgbClr val="EB5F73"/>
                </a:solidFill>
                <a:latin typeface="Arial Black"/>
                <a:cs typeface="Arial Black"/>
              </a:rPr>
              <a:t>е</a:t>
            </a:r>
            <a:r>
              <a:rPr sz="1275" spc="-11" dirty="0">
                <a:solidFill>
                  <a:srgbClr val="EB5F73"/>
                </a:solidFill>
                <a:latin typeface="Arial Black"/>
                <a:cs typeface="Arial Black"/>
              </a:rPr>
              <a:t>т</a:t>
            </a:r>
            <a:r>
              <a:rPr sz="1275" dirty="0">
                <a:solidFill>
                  <a:srgbClr val="EB5F73"/>
                </a:solidFill>
                <a:latin typeface="Arial Black"/>
                <a:cs typeface="Arial Black"/>
              </a:rPr>
              <a:t>ів	ЗНО	</a:t>
            </a:r>
            <a:r>
              <a:rPr sz="1275" spc="4" dirty="0">
                <a:solidFill>
                  <a:srgbClr val="5E5F5F"/>
                </a:solidFill>
                <a:latin typeface="Arial Black"/>
                <a:cs typeface="Arial Black"/>
              </a:rPr>
              <a:t>я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к	р</a:t>
            </a:r>
            <a:r>
              <a:rPr sz="1275" spc="4" dirty="0">
                <a:solidFill>
                  <a:srgbClr val="5E5F5F"/>
                </a:solidFill>
                <a:latin typeface="Arial Black"/>
                <a:cs typeface="Arial Black"/>
              </a:rPr>
              <a:t>е</a:t>
            </a:r>
            <a:r>
              <a:rPr sz="1275" spc="-15" dirty="0">
                <a:solidFill>
                  <a:srgbClr val="5E5F5F"/>
                </a:solidFill>
                <a:latin typeface="Arial Black"/>
                <a:cs typeface="Arial Black"/>
              </a:rPr>
              <a:t>з</a:t>
            </a:r>
            <a:r>
              <a:rPr sz="1275" spc="-8" dirty="0">
                <a:solidFill>
                  <a:srgbClr val="5E5F5F"/>
                </a:solidFill>
                <a:latin typeface="Arial Black"/>
                <a:cs typeface="Arial Black"/>
              </a:rPr>
              <a:t>у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л</a:t>
            </a:r>
            <a:r>
              <a:rPr sz="1275" spc="-8" dirty="0">
                <a:solidFill>
                  <a:srgbClr val="5E5F5F"/>
                </a:solidFill>
                <a:latin typeface="Arial Black"/>
                <a:cs typeface="Arial Black"/>
              </a:rPr>
              <a:t>ь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татів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14612" y="2794254"/>
            <a:ext cx="633413" cy="20630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з</a:t>
            </a:r>
            <a:r>
              <a:rPr sz="1275" spc="-71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ДПА.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14613" y="3056916"/>
            <a:ext cx="4947285" cy="157975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spcBef>
                <a:spcPts val="79"/>
              </a:spcBef>
            </a:pP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Особи,</a:t>
            </a:r>
            <a:r>
              <a:rPr sz="1275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які</a:t>
            </a:r>
            <a:r>
              <a:rPr sz="1275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в</a:t>
            </a:r>
            <a:r>
              <a:rPr sz="1275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поточному</a:t>
            </a:r>
            <a:r>
              <a:rPr sz="1275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або</a:t>
            </a:r>
            <a:r>
              <a:rPr sz="1275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7E7E7E"/>
                </a:solidFill>
                <a:latin typeface="Arial Black"/>
                <a:cs typeface="Arial Black"/>
              </a:rPr>
              <a:t>попередньому 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7E7E7E"/>
                </a:solidFill>
                <a:latin typeface="Arial Black"/>
                <a:cs typeface="Arial Black"/>
              </a:rPr>
              <a:t>календарному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 році</a:t>
            </a:r>
            <a:r>
              <a:rPr sz="1275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7E7E7E"/>
                </a:solidFill>
                <a:latin typeface="Arial Black"/>
                <a:cs typeface="Arial Black"/>
              </a:rPr>
              <a:t>отримали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EB5F73"/>
                </a:solidFill>
                <a:latin typeface="Arial Black"/>
                <a:cs typeface="Arial Black"/>
              </a:rPr>
              <a:t>сертифікат</a:t>
            </a:r>
            <a:r>
              <a:rPr sz="1275" dirty="0">
                <a:solidFill>
                  <a:srgbClr val="EB5F73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EB5F73"/>
                </a:solidFill>
                <a:latin typeface="Arial Black"/>
                <a:cs typeface="Arial Black"/>
              </a:rPr>
              <a:t>(диплом) </a:t>
            </a:r>
            <a:r>
              <a:rPr sz="1275" dirty="0">
                <a:solidFill>
                  <a:srgbClr val="EB5F73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EB5F73"/>
                </a:solidFill>
                <a:latin typeface="Arial Black"/>
                <a:cs typeface="Arial Black"/>
              </a:rPr>
              <a:t>міжнародного мовного іспиту</a:t>
            </a:r>
            <a:r>
              <a:rPr sz="1275" dirty="0">
                <a:solidFill>
                  <a:srgbClr val="EB5F73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рівня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В-1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і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вище (для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 тих, хто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вивчає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іноземну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мову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на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рівні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стандарту), </a:t>
            </a:r>
            <a:r>
              <a:rPr sz="1275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В-2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і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вище (для тих, хто вивчає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іноземну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мову </a:t>
            </a:r>
            <a:r>
              <a:rPr sz="1275" spc="-11" dirty="0">
                <a:solidFill>
                  <a:srgbClr val="5E5F5F"/>
                </a:solidFill>
                <a:latin typeface="Arial Black"/>
                <a:cs typeface="Arial Black"/>
              </a:rPr>
              <a:t>на </a:t>
            </a:r>
            <a:r>
              <a:rPr sz="1275" spc="-8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поглибленому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рівні),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 за</a:t>
            </a:r>
            <a:r>
              <a:rPr sz="1275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цим</a:t>
            </a:r>
            <a:r>
              <a:rPr sz="1275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документом</a:t>
            </a:r>
            <a:r>
              <a:rPr sz="1275" spc="420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359E90"/>
                </a:solidFill>
                <a:latin typeface="Arial Black"/>
                <a:cs typeface="Arial Black"/>
              </a:rPr>
              <a:t>мають </a:t>
            </a:r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 право зарахувати ДПА (без зарахування </a:t>
            </a:r>
            <a:r>
              <a:rPr sz="1275" spc="-4" dirty="0">
                <a:solidFill>
                  <a:srgbClr val="359E90"/>
                </a:solidFill>
                <a:latin typeface="Arial Black"/>
                <a:cs typeface="Arial Black"/>
              </a:rPr>
              <a:t>результату </a:t>
            </a:r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 ЗНО)</a:t>
            </a:r>
            <a:r>
              <a:rPr sz="1275" spc="-23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з</a:t>
            </a:r>
            <a:r>
              <a:rPr sz="1275" spc="-8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359E90"/>
                </a:solidFill>
                <a:latin typeface="Arial Black"/>
                <a:cs typeface="Arial Black"/>
              </a:rPr>
              <a:t>іноземної</a:t>
            </a:r>
            <a:r>
              <a:rPr sz="1275" spc="-15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359E90"/>
                </a:solidFill>
                <a:latin typeface="Arial Black"/>
                <a:cs typeface="Arial Black"/>
              </a:rPr>
              <a:t>мови.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14613" y="4680680"/>
            <a:ext cx="3387090" cy="2058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1060609" algn="l"/>
                <a:tab pos="2463641" algn="l"/>
              </a:tabLst>
            </a:pPr>
            <a:r>
              <a:rPr sz="1275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Пер</a:t>
            </a:r>
            <a:r>
              <a:rPr sz="1275" u="sng" spc="-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е</a:t>
            </a:r>
            <a:r>
              <a:rPr sz="1275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лік	</a:t>
            </a:r>
            <a:r>
              <a:rPr sz="1275" u="sng" spc="-11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к</a:t>
            </a:r>
            <a:r>
              <a:rPr sz="1275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онку</a:t>
            </a:r>
            <a:r>
              <a:rPr sz="1275" u="sng" spc="-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р</a:t>
            </a:r>
            <a:r>
              <a:rPr sz="1275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сних	п</a:t>
            </a:r>
            <a:r>
              <a:rPr sz="1275" u="sng" spc="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р</a:t>
            </a:r>
            <a:r>
              <a:rPr sz="1275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едмет</a:t>
            </a:r>
            <a:r>
              <a:rPr sz="1275" u="sng" spc="-15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і</a:t>
            </a:r>
            <a:r>
              <a:rPr sz="1275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в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14613" y="4680681"/>
            <a:ext cx="4038600" cy="4020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3686175">
              <a:spcBef>
                <a:spcPts val="75"/>
              </a:spcBef>
              <a:tabLst>
                <a:tab pos="574834" algn="l"/>
                <a:tab pos="1789271" algn="l"/>
                <a:tab pos="2346960" algn="l"/>
                <a:tab pos="3495675" algn="l"/>
              </a:tabLst>
            </a:pP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для  н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а	навчан</a:t>
            </a:r>
            <a:r>
              <a:rPr sz="1275" spc="-8" dirty="0">
                <a:solidFill>
                  <a:srgbClr val="5E5F5F"/>
                </a:solidFill>
                <a:latin typeface="Arial Black"/>
                <a:cs typeface="Arial Black"/>
              </a:rPr>
              <a:t>н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я	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д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о	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зак</a:t>
            </a:r>
            <a:r>
              <a:rPr sz="1275" spc="-11" dirty="0">
                <a:solidFill>
                  <a:srgbClr val="5E5F5F"/>
                </a:solidFill>
                <a:latin typeface="Arial Black"/>
                <a:cs typeface="Arial Black"/>
              </a:rPr>
              <a:t>л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адів	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в</a:t>
            </a:r>
            <a:r>
              <a:rPr sz="1275" spc="-8" dirty="0">
                <a:solidFill>
                  <a:srgbClr val="5E5F5F"/>
                </a:solidFill>
                <a:latin typeface="Arial Black"/>
                <a:cs typeface="Arial Black"/>
              </a:rPr>
              <a:t>и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щ</a:t>
            </a:r>
            <a:r>
              <a:rPr sz="1275" spc="4" dirty="0">
                <a:solidFill>
                  <a:srgbClr val="5E5F5F"/>
                </a:solidFill>
                <a:latin typeface="Arial Black"/>
                <a:cs typeface="Arial Black"/>
              </a:rPr>
              <a:t>о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ї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45820" y="4680681"/>
            <a:ext cx="616268" cy="4020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9052" marR="3810" indent="-30004">
              <a:spcBef>
                <a:spcPts val="75"/>
              </a:spcBef>
            </a:pP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всту</a:t>
            </a:r>
            <a:r>
              <a:rPr sz="1275" spc="-8" dirty="0">
                <a:solidFill>
                  <a:srgbClr val="5E5F5F"/>
                </a:solidFill>
                <a:latin typeface="Arial Black"/>
                <a:cs typeface="Arial Black"/>
              </a:rPr>
              <a:t>п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у  о</a:t>
            </a:r>
            <a:r>
              <a:rPr sz="1275" spc="4" dirty="0">
                <a:solidFill>
                  <a:srgbClr val="5E5F5F"/>
                </a:solidFill>
                <a:latin typeface="Arial Black"/>
                <a:cs typeface="Arial Black"/>
              </a:rPr>
              <a:t>с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в</a:t>
            </a:r>
            <a:r>
              <a:rPr sz="1275" spc="-8" dirty="0">
                <a:solidFill>
                  <a:srgbClr val="5E5F5F"/>
                </a:solidFill>
                <a:latin typeface="Arial Black"/>
                <a:cs typeface="Arial Black"/>
              </a:rPr>
              <a:t>і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ти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14612" y="5069281"/>
            <a:ext cx="1210628" cy="2058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275" spc="-4" dirty="0">
                <a:solidFill>
                  <a:srgbClr val="7E7E7E"/>
                </a:solidFill>
                <a:latin typeface="Arial Black"/>
                <a:cs typeface="Arial Black"/>
              </a:rPr>
              <a:t>(за</a:t>
            </a:r>
            <a:r>
              <a:rPr sz="1275" spc="-4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7E7E7E"/>
                </a:solidFill>
                <a:latin typeface="Arial Black"/>
                <a:cs typeface="Arial Black"/>
              </a:rPr>
              <a:t>потреби).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87705" y="5331942"/>
            <a:ext cx="1351121" cy="4025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75" spc="-4" dirty="0">
                <a:solidFill>
                  <a:srgbClr val="EB5F73"/>
                </a:solidFill>
                <a:latin typeface="Arial Black"/>
                <a:cs typeface="Arial Black"/>
              </a:rPr>
              <a:t>Випускники</a:t>
            </a:r>
            <a:endParaRPr sz="1275">
              <a:latin typeface="Arial Black"/>
              <a:cs typeface="Arial Black"/>
            </a:endParaRPr>
          </a:p>
          <a:p>
            <a:pPr marL="9525"/>
            <a:r>
              <a:rPr sz="1275" dirty="0">
                <a:solidFill>
                  <a:srgbClr val="EB5F73"/>
                </a:solidFill>
                <a:latin typeface="Arial Black"/>
                <a:cs typeface="Arial Black"/>
              </a:rPr>
              <a:t>минулих</a:t>
            </a:r>
            <a:r>
              <a:rPr sz="1275" spc="-83" dirty="0">
                <a:solidFill>
                  <a:srgbClr val="EB5F73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EB5F73"/>
                </a:solidFill>
                <a:latin typeface="Arial Black"/>
                <a:cs typeface="Arial Black"/>
              </a:rPr>
              <a:t>років</a:t>
            </a:r>
            <a:endParaRPr sz="1275">
              <a:latin typeface="Arial Black"/>
              <a:cs typeface="Arial Black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74954" y="2768346"/>
            <a:ext cx="1696879" cy="2785586"/>
            <a:chOff x="1033272" y="2548127"/>
            <a:chExt cx="2262505" cy="3714115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55314" y="6034531"/>
              <a:ext cx="140208" cy="15087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84119" y="5631179"/>
              <a:ext cx="441959" cy="630935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2347" y="2702051"/>
              <a:ext cx="461772" cy="71932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13331" y="2548127"/>
              <a:ext cx="449580" cy="71932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33272" y="2702051"/>
              <a:ext cx="399288" cy="719327"/>
            </a:xfrm>
            <a:prstGeom prst="rect">
              <a:avLst/>
            </a:prstGeom>
          </p:spPr>
        </p:pic>
      </p:grpSp>
      <p:sp>
        <p:nvSpPr>
          <p:cNvPr id="31" name="object 31"/>
          <p:cNvSpPr txBox="1"/>
          <p:nvPr/>
        </p:nvSpPr>
        <p:spPr>
          <a:xfrm>
            <a:off x="6301168" y="5331942"/>
            <a:ext cx="1260158" cy="20630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653891" algn="l"/>
              </a:tabLst>
            </a:pP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для	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вступу</a:t>
            </a:r>
            <a:endParaRPr sz="1275">
              <a:latin typeface="Arial Black"/>
              <a:cs typeface="Arial Black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14612" y="5331942"/>
            <a:ext cx="3557588" cy="4025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060609" algn="l"/>
                <a:tab pos="2463641" algn="l"/>
              </a:tabLst>
            </a:pPr>
            <a:r>
              <a:rPr sz="1275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8"/>
              </a:rPr>
              <a:t>Перелік	</a:t>
            </a:r>
            <a:r>
              <a:rPr sz="1275" u="sng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8"/>
              </a:rPr>
              <a:t>конкурсних	</a:t>
            </a:r>
            <a:r>
              <a:rPr sz="1275" u="sng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8"/>
              </a:rPr>
              <a:t>предметів</a:t>
            </a:r>
            <a:endParaRPr sz="1275">
              <a:latin typeface="Arial Black"/>
              <a:cs typeface="Arial Black"/>
            </a:endParaRPr>
          </a:p>
          <a:p>
            <a:pPr marL="9525"/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на</a:t>
            </a:r>
            <a:r>
              <a:rPr sz="1275" spc="-11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навчання</a:t>
            </a:r>
            <a:r>
              <a:rPr sz="1275" spc="-19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до</a:t>
            </a:r>
            <a:r>
              <a:rPr sz="1275" spc="-8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spc="-4" dirty="0">
                <a:solidFill>
                  <a:srgbClr val="5E5F5F"/>
                </a:solidFill>
                <a:latin typeface="Arial Black"/>
                <a:cs typeface="Arial Black"/>
              </a:rPr>
              <a:t>закладів</a:t>
            </a:r>
            <a:r>
              <a:rPr sz="1275" spc="-30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вищої</a:t>
            </a:r>
            <a:r>
              <a:rPr sz="1275" spc="-23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275" dirty="0">
                <a:solidFill>
                  <a:srgbClr val="5E5F5F"/>
                </a:solidFill>
                <a:latin typeface="Arial Black"/>
                <a:cs typeface="Arial Black"/>
              </a:rPr>
              <a:t>освіти.</a:t>
            </a:r>
            <a:endParaRPr sz="1275">
              <a:latin typeface="Arial Black"/>
              <a:cs typeface="Arial Black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02702" y="-74217"/>
            <a:ext cx="1241298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7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764" y="990980"/>
            <a:ext cx="6695694" cy="472401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7273" y="857250"/>
            <a:ext cx="1236726" cy="514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52400" y="0"/>
            <a:ext cx="9448800" cy="68580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03846" y="0"/>
            <a:ext cx="124015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4"/>
          </p:nvPr>
        </p:nvSpPr>
        <p:spPr>
          <a:xfrm>
            <a:off x="2770463" y="468023"/>
            <a:ext cx="6349153" cy="677108"/>
          </a:xfrm>
        </p:spPr>
        <p:txBody>
          <a:bodyPr/>
          <a:lstStyle/>
          <a:p>
            <a:pPr marL="0" indent="0">
              <a:buNone/>
            </a:pPr>
            <a:r>
              <a:rPr lang="uk-UA" sz="4400" b="1" i="1" dirty="0" smtClean="0">
                <a:solidFill>
                  <a:schemeClr val="accent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БАЖАЄМО УСПІХІВ!</a:t>
            </a:r>
            <a:endParaRPr lang="en-US" sz="4400" b="1" i="1" dirty="0">
              <a:solidFill>
                <a:schemeClr val="accent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524000"/>
            <a:ext cx="4020484" cy="2764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733800"/>
            <a:ext cx="5385647" cy="302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16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1851659" y="2205990"/>
            <a:ext cx="6095048" cy="2851309"/>
            <a:chOff x="2468879" y="1798320"/>
            <a:chExt cx="8126730" cy="38017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68879" y="1798320"/>
              <a:ext cx="8126730" cy="38016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2351" y="2400427"/>
              <a:ext cx="228600" cy="23926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62351" y="3939667"/>
              <a:ext cx="228600" cy="23926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912524" y="2159223"/>
            <a:ext cx="5977413" cy="28552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841534" algn="just">
              <a:spcBef>
                <a:spcPts val="525"/>
              </a:spcBef>
            </a:pPr>
            <a:r>
              <a:rPr sz="2025" dirty="0">
                <a:solidFill>
                  <a:srgbClr val="359E90"/>
                </a:solidFill>
                <a:latin typeface="Arial Black"/>
                <a:cs typeface="Arial Black"/>
              </a:rPr>
              <a:t>ЗНО</a:t>
            </a:r>
            <a:r>
              <a:rPr sz="2025" spc="-19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2025" dirty="0">
                <a:solidFill>
                  <a:srgbClr val="359E90"/>
                </a:solidFill>
                <a:latin typeface="Arial Black"/>
                <a:cs typeface="Arial Black"/>
              </a:rPr>
              <a:t>потрібне</a:t>
            </a:r>
            <a:r>
              <a:rPr sz="2025" spc="-11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808080"/>
                </a:solidFill>
                <a:latin typeface="Arial Black"/>
                <a:cs typeface="Arial Black"/>
              </a:rPr>
              <a:t>для</a:t>
            </a:r>
            <a:r>
              <a:rPr sz="2025" spc="-15" dirty="0">
                <a:solidFill>
                  <a:srgbClr val="808080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808080"/>
                </a:solidFill>
                <a:latin typeface="Arial Black"/>
                <a:cs typeface="Arial Black"/>
              </a:rPr>
              <a:t>отримання:</a:t>
            </a:r>
            <a:endParaRPr sz="2025" dirty="0">
              <a:latin typeface="Arial Black"/>
              <a:cs typeface="Arial Black"/>
            </a:endParaRPr>
          </a:p>
          <a:p>
            <a:pPr marL="9525" marR="4763" indent="266224" algn="just">
              <a:spcBef>
                <a:spcPts val="450"/>
              </a:spcBef>
            </a:pPr>
            <a:r>
              <a:rPr sz="2025" dirty="0">
                <a:solidFill>
                  <a:srgbClr val="5E5F5F"/>
                </a:solidFill>
                <a:latin typeface="Arial Black"/>
                <a:cs typeface="Arial Black"/>
              </a:rPr>
              <a:t>результату (за </a:t>
            </a:r>
            <a:r>
              <a:rPr sz="2025" spc="-4" dirty="0">
                <a:solidFill>
                  <a:srgbClr val="5E5F5F"/>
                </a:solidFill>
                <a:latin typeface="Arial Black"/>
                <a:cs typeface="Arial Black"/>
              </a:rPr>
              <a:t>шкалою 100-200 балів) </a:t>
            </a:r>
            <a:r>
              <a:rPr sz="202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5E5F5F"/>
                </a:solidFill>
                <a:latin typeface="Arial Black"/>
                <a:cs typeface="Arial Black"/>
              </a:rPr>
              <a:t>для </a:t>
            </a:r>
            <a:r>
              <a:rPr sz="2025" spc="-4" dirty="0">
                <a:solidFill>
                  <a:srgbClr val="EB5F73"/>
                </a:solidFill>
                <a:latin typeface="Arial Black"/>
                <a:cs typeface="Arial Black"/>
              </a:rPr>
              <a:t>вступу до закладів вищої </a:t>
            </a:r>
            <a:r>
              <a:rPr sz="2025" spc="-4" dirty="0">
                <a:solidFill>
                  <a:srgbClr val="5E5F5F"/>
                </a:solidFill>
                <a:latin typeface="Arial Black"/>
                <a:cs typeface="Arial Black"/>
              </a:rPr>
              <a:t>та </a:t>
            </a:r>
            <a:r>
              <a:rPr sz="2025" spc="-4" dirty="0">
                <a:solidFill>
                  <a:srgbClr val="585858"/>
                </a:solidFill>
                <a:latin typeface="Arial Black"/>
                <a:cs typeface="Arial Black"/>
              </a:rPr>
              <a:t>фахової </a:t>
            </a:r>
            <a:r>
              <a:rPr sz="2025" spc="-668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585858"/>
                </a:solidFill>
                <a:latin typeface="Arial Black"/>
                <a:cs typeface="Arial Black"/>
              </a:rPr>
              <a:t>передвищої</a:t>
            </a:r>
            <a:r>
              <a:rPr sz="2025" spc="15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EB5F73"/>
                </a:solidFill>
                <a:latin typeface="Arial Black"/>
                <a:cs typeface="Arial Black"/>
              </a:rPr>
              <a:t>освіти;</a:t>
            </a:r>
            <a:endParaRPr sz="2025" dirty="0">
              <a:latin typeface="Arial Black"/>
              <a:cs typeface="Arial Black"/>
            </a:endParaRPr>
          </a:p>
          <a:p>
            <a:pPr marL="9525" marR="3810" indent="266224" algn="just">
              <a:spcBef>
                <a:spcPts val="1800"/>
              </a:spcBef>
            </a:pPr>
            <a:r>
              <a:rPr sz="2025" spc="-4" dirty="0">
                <a:solidFill>
                  <a:srgbClr val="5E5F5F"/>
                </a:solidFill>
                <a:latin typeface="Arial Black"/>
                <a:cs typeface="Arial Black"/>
              </a:rPr>
              <a:t>оцінки (за шкалою </a:t>
            </a:r>
            <a:r>
              <a:rPr sz="2025" dirty="0">
                <a:solidFill>
                  <a:srgbClr val="5E5F5F"/>
                </a:solidFill>
                <a:latin typeface="Arial Black"/>
                <a:cs typeface="Arial Black"/>
              </a:rPr>
              <a:t>1-12 балів) із </a:t>
            </a:r>
            <a:r>
              <a:rPr sz="2025" spc="-4" dirty="0">
                <a:solidFill>
                  <a:srgbClr val="359E90"/>
                </a:solidFill>
                <a:latin typeface="Arial Black"/>
                <a:cs typeface="Arial Black"/>
              </a:rPr>
              <a:t>ДПА </a:t>
            </a:r>
            <a:r>
              <a:rPr sz="2025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2025" dirty="0">
                <a:solidFill>
                  <a:srgbClr val="5E5F5F"/>
                </a:solidFill>
                <a:latin typeface="Arial Black"/>
                <a:cs typeface="Arial Black"/>
              </a:rPr>
              <a:t>за</a:t>
            </a:r>
            <a:r>
              <a:rPr sz="2025" spc="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5E5F5F"/>
                </a:solidFill>
                <a:latin typeface="Arial Black"/>
                <a:cs typeface="Arial Black"/>
              </a:rPr>
              <a:t>курс</a:t>
            </a:r>
            <a:r>
              <a:rPr sz="202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5E5F5F"/>
                </a:solidFill>
                <a:latin typeface="Arial Black"/>
                <a:cs typeface="Arial Black"/>
              </a:rPr>
              <a:t>повної</a:t>
            </a:r>
            <a:r>
              <a:rPr sz="202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5E5F5F"/>
                </a:solidFill>
                <a:latin typeface="Arial Black"/>
                <a:cs typeface="Arial Black"/>
              </a:rPr>
              <a:t>загальної</a:t>
            </a:r>
            <a:r>
              <a:rPr sz="202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5E5F5F"/>
                </a:solidFill>
                <a:latin typeface="Arial Black"/>
                <a:cs typeface="Arial Black"/>
              </a:rPr>
              <a:t>середньої </a:t>
            </a:r>
            <a:r>
              <a:rPr sz="202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5E5F5F"/>
                </a:solidFill>
                <a:latin typeface="Arial Black"/>
                <a:cs typeface="Arial Black"/>
              </a:rPr>
              <a:t>освіти</a:t>
            </a:r>
            <a:r>
              <a:rPr sz="202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5E5F5F"/>
                </a:solidFill>
                <a:latin typeface="Arial Black"/>
                <a:cs typeface="Arial Black"/>
              </a:rPr>
              <a:t>та</a:t>
            </a:r>
            <a:r>
              <a:rPr sz="202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2025" dirty="0">
                <a:solidFill>
                  <a:srgbClr val="EC5F73"/>
                </a:solidFill>
                <a:latin typeface="Arial Black"/>
                <a:cs typeface="Arial Black"/>
              </a:rPr>
              <a:t>отримання</a:t>
            </a:r>
            <a:r>
              <a:rPr sz="2025" spc="4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EC5F73"/>
                </a:solidFill>
                <a:latin typeface="Arial Black"/>
                <a:cs typeface="Arial Black"/>
              </a:rPr>
              <a:t>документа</a:t>
            </a:r>
            <a:r>
              <a:rPr sz="2025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EC5F73"/>
                </a:solidFill>
                <a:latin typeface="Arial Black"/>
                <a:cs typeface="Arial Black"/>
              </a:rPr>
              <a:t>про </a:t>
            </a:r>
            <a:r>
              <a:rPr sz="2025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EC5F73"/>
                </a:solidFill>
                <a:latin typeface="Arial Black"/>
                <a:cs typeface="Arial Black"/>
              </a:rPr>
              <a:t>повну</a:t>
            </a:r>
            <a:r>
              <a:rPr sz="2025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2025" spc="-4" dirty="0">
                <a:solidFill>
                  <a:srgbClr val="EC5F73"/>
                </a:solidFill>
                <a:latin typeface="Arial Black"/>
                <a:cs typeface="Arial Black"/>
              </a:rPr>
              <a:t>загальну</a:t>
            </a:r>
            <a:r>
              <a:rPr sz="2025" spc="4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2025" dirty="0">
                <a:solidFill>
                  <a:srgbClr val="EC5F73"/>
                </a:solidFill>
                <a:latin typeface="Arial Black"/>
                <a:cs typeface="Arial Black"/>
              </a:rPr>
              <a:t>середню</a:t>
            </a:r>
            <a:r>
              <a:rPr sz="2025" spc="-4" dirty="0">
                <a:solidFill>
                  <a:srgbClr val="EC5F73"/>
                </a:solidFill>
                <a:latin typeface="Arial Black"/>
                <a:cs typeface="Arial Black"/>
              </a:rPr>
              <a:t> освіту.</a:t>
            </a:r>
            <a:endParaRPr sz="2025" dirty="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81011" y="1067562"/>
            <a:ext cx="5036344" cy="395782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764" rIns="0" bIns="0" rtlCol="0" anchor="ctr">
            <a:spAutoFit/>
          </a:bodyPr>
          <a:lstStyle/>
          <a:p>
            <a:pPr marL="68104">
              <a:spcBef>
                <a:spcPts val="116"/>
              </a:spcBef>
            </a:pPr>
            <a:r>
              <a:rPr sz="2475" dirty="0">
                <a:solidFill>
                  <a:srgbClr val="7E7E7E"/>
                </a:solidFill>
              </a:rPr>
              <a:t>ДЛЯ</a:t>
            </a:r>
            <a:r>
              <a:rPr sz="2475" spc="-23" dirty="0">
                <a:solidFill>
                  <a:srgbClr val="7E7E7E"/>
                </a:solidFill>
              </a:rPr>
              <a:t> </a:t>
            </a:r>
            <a:r>
              <a:rPr sz="2475" spc="-4" dirty="0">
                <a:solidFill>
                  <a:srgbClr val="7E7E7E"/>
                </a:solidFill>
              </a:rPr>
              <a:t>ЧОГО</a:t>
            </a:r>
            <a:r>
              <a:rPr sz="2475" spc="-15" dirty="0">
                <a:solidFill>
                  <a:srgbClr val="7E7E7E"/>
                </a:solidFill>
              </a:rPr>
              <a:t> </a:t>
            </a:r>
            <a:r>
              <a:rPr sz="2475" dirty="0">
                <a:solidFill>
                  <a:srgbClr val="7E7E7E"/>
                </a:solidFill>
              </a:rPr>
              <a:t>ПОТРІБНО</a:t>
            </a:r>
            <a:r>
              <a:rPr sz="2475" spc="-4" dirty="0">
                <a:solidFill>
                  <a:srgbClr val="7E7E7E"/>
                </a:solidFill>
              </a:rPr>
              <a:t> </a:t>
            </a:r>
            <a:r>
              <a:rPr sz="2475" dirty="0">
                <a:solidFill>
                  <a:srgbClr val="7E7E7E"/>
                </a:solidFill>
              </a:rPr>
              <a:t>ЗНО?</a:t>
            </a:r>
            <a:endParaRPr sz="2475" dirty="0"/>
          </a:p>
        </p:txBody>
      </p:sp>
      <p:grpSp>
        <p:nvGrpSpPr>
          <p:cNvPr id="9" name="object 9"/>
          <p:cNvGrpSpPr/>
          <p:nvPr/>
        </p:nvGrpSpPr>
        <p:grpSpPr>
          <a:xfrm>
            <a:off x="291465" y="3912489"/>
            <a:ext cx="1474470" cy="961549"/>
            <a:chOff x="388620" y="4073652"/>
            <a:chExt cx="1965960" cy="12820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8620" y="4073652"/>
              <a:ext cx="1965960" cy="12816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440" y="4149852"/>
              <a:ext cx="1802892" cy="1133856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96595" y="2320290"/>
            <a:ext cx="1433513" cy="942975"/>
            <a:chOff x="262127" y="1950720"/>
            <a:chExt cx="1911350" cy="125730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2127" y="1950720"/>
              <a:ext cx="1911096" cy="12573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4423" y="2026920"/>
              <a:ext cx="1751076" cy="1109472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46706" y="1"/>
            <a:ext cx="1197293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9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1580667" y="6867546"/>
            <a:ext cx="5635752" cy="1534032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2" name="Picture 2" descr="ЛРЦОЯО — Пробне З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" y="0"/>
            <a:ext cx="9134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61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ЗНО-2022 – Департамент освіти, науки, молоді та спор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" y="0"/>
            <a:ext cx="9156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9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иївський регіональний центр оцінювання якості освіти » Важливе про З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" y="980694"/>
            <a:ext cx="988695" cy="27089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362200" y="702585"/>
            <a:ext cx="6410325" cy="1219084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8574" rIns="0" bIns="0" rtlCol="0">
            <a:spAutoFit/>
          </a:bodyPr>
          <a:lstStyle/>
          <a:p>
            <a:pPr algn="ctr">
              <a:spcBef>
                <a:spcPts val="146"/>
              </a:spcBef>
            </a:pPr>
            <a:r>
              <a:rPr sz="1950" dirty="0">
                <a:solidFill>
                  <a:srgbClr val="5E5F5F"/>
                </a:solidFill>
                <a:latin typeface="Arial Black"/>
                <a:cs typeface="Arial Black"/>
              </a:rPr>
              <a:t>Де</a:t>
            </a:r>
            <a:r>
              <a:rPr sz="1950" spc="-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950" spc="-4" dirty="0">
                <a:solidFill>
                  <a:srgbClr val="5E5F5F"/>
                </a:solidFill>
                <a:latin typeface="Arial Black"/>
                <a:cs typeface="Arial Black"/>
              </a:rPr>
              <a:t>взяти</a:t>
            </a:r>
            <a:r>
              <a:rPr sz="1950" spc="-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950" dirty="0">
                <a:solidFill>
                  <a:srgbClr val="5E5F5F"/>
                </a:solidFill>
                <a:latin typeface="Arial Black"/>
                <a:cs typeface="Arial Black"/>
              </a:rPr>
              <a:t>інформацію</a:t>
            </a:r>
            <a:r>
              <a:rPr sz="1950" spc="-30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950" dirty="0">
                <a:solidFill>
                  <a:srgbClr val="5E5F5F"/>
                </a:solidFill>
                <a:latin typeface="Arial Black"/>
                <a:cs typeface="Arial Black"/>
              </a:rPr>
              <a:t>щодо</a:t>
            </a:r>
            <a:endParaRPr sz="1950" dirty="0">
              <a:latin typeface="Arial Black"/>
              <a:cs typeface="Arial Black"/>
            </a:endParaRPr>
          </a:p>
          <a:p>
            <a:pPr marL="638651" marR="632936" algn="ctr"/>
            <a:r>
              <a:rPr sz="1950" dirty="0">
                <a:solidFill>
                  <a:srgbClr val="EB5F73"/>
                </a:solidFill>
                <a:latin typeface="Arial Black"/>
                <a:cs typeface="Arial Black"/>
              </a:rPr>
              <a:t>предметів</a:t>
            </a:r>
            <a:r>
              <a:rPr sz="1950" spc="-23" dirty="0">
                <a:solidFill>
                  <a:srgbClr val="EB5F73"/>
                </a:solidFill>
                <a:latin typeface="Arial Black"/>
                <a:cs typeface="Arial Black"/>
              </a:rPr>
              <a:t> </a:t>
            </a:r>
            <a:r>
              <a:rPr sz="1950" dirty="0">
                <a:solidFill>
                  <a:srgbClr val="EB5F73"/>
                </a:solidFill>
                <a:latin typeface="Arial Black"/>
                <a:cs typeface="Arial Black"/>
              </a:rPr>
              <a:t>ЗНО</a:t>
            </a:r>
            <a:r>
              <a:rPr sz="1950" dirty="0">
                <a:solidFill>
                  <a:srgbClr val="585858"/>
                </a:solidFill>
                <a:latin typeface="Arial Black"/>
                <a:cs typeface="Arial Black"/>
              </a:rPr>
              <a:t>,</a:t>
            </a:r>
            <a:r>
              <a:rPr sz="1950" spc="-26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950" spc="-4" dirty="0">
                <a:solidFill>
                  <a:srgbClr val="5E5F5F"/>
                </a:solidFill>
                <a:latin typeface="Arial Black"/>
                <a:cs typeface="Arial Black"/>
              </a:rPr>
              <a:t>які </a:t>
            </a:r>
            <a:r>
              <a:rPr sz="1950" dirty="0">
                <a:solidFill>
                  <a:srgbClr val="5E5F5F"/>
                </a:solidFill>
                <a:latin typeface="Arial Black"/>
                <a:cs typeface="Arial Black"/>
              </a:rPr>
              <a:t>потрібно</a:t>
            </a:r>
            <a:r>
              <a:rPr sz="1950" spc="-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950" dirty="0">
                <a:solidFill>
                  <a:srgbClr val="5E5F5F"/>
                </a:solidFill>
                <a:latin typeface="Arial Black"/>
                <a:cs typeface="Arial Black"/>
              </a:rPr>
              <a:t>скласти </a:t>
            </a:r>
            <a:r>
              <a:rPr sz="1950" spc="-638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950" spc="-4" dirty="0">
                <a:solidFill>
                  <a:srgbClr val="EC5F73"/>
                </a:solidFill>
                <a:latin typeface="Arial Black"/>
                <a:cs typeface="Arial Black"/>
              </a:rPr>
              <a:t>для</a:t>
            </a:r>
            <a:r>
              <a:rPr sz="1950" spc="-11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1950" dirty="0">
                <a:solidFill>
                  <a:srgbClr val="EC5F73"/>
                </a:solidFill>
                <a:latin typeface="Arial Black"/>
                <a:cs typeface="Arial Black"/>
              </a:rPr>
              <a:t>вступу</a:t>
            </a:r>
            <a:r>
              <a:rPr sz="1950" spc="-11" dirty="0">
                <a:solidFill>
                  <a:srgbClr val="EC5F73"/>
                </a:solidFill>
                <a:latin typeface="Arial Black"/>
                <a:cs typeface="Arial Black"/>
              </a:rPr>
              <a:t> </a:t>
            </a:r>
            <a:r>
              <a:rPr sz="1950" dirty="0">
                <a:solidFill>
                  <a:srgbClr val="7E7E7E"/>
                </a:solidFill>
                <a:latin typeface="Arial Black"/>
                <a:cs typeface="Arial Black"/>
              </a:rPr>
              <a:t>до</a:t>
            </a:r>
            <a:r>
              <a:rPr sz="1950" spc="-1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950" spc="-4" dirty="0">
                <a:solidFill>
                  <a:srgbClr val="7E7E7E"/>
                </a:solidFill>
                <a:latin typeface="Arial Black"/>
                <a:cs typeface="Arial Black"/>
              </a:rPr>
              <a:t>закладу вищої</a:t>
            </a:r>
            <a:endParaRPr sz="1950" dirty="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</a:pPr>
            <a:r>
              <a:rPr sz="1950" dirty="0">
                <a:solidFill>
                  <a:srgbClr val="5E5F5F"/>
                </a:solidFill>
                <a:latin typeface="Arial Black"/>
                <a:cs typeface="Arial Black"/>
              </a:rPr>
              <a:t>або</a:t>
            </a:r>
            <a:r>
              <a:rPr sz="1950" spc="-15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950" dirty="0">
                <a:solidFill>
                  <a:srgbClr val="5E5F5F"/>
                </a:solidFill>
                <a:latin typeface="Arial Black"/>
                <a:cs typeface="Arial Black"/>
              </a:rPr>
              <a:t>фахової</a:t>
            </a:r>
            <a:r>
              <a:rPr sz="1950" spc="-34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950" dirty="0">
                <a:solidFill>
                  <a:srgbClr val="5E5F5F"/>
                </a:solidFill>
                <a:latin typeface="Arial Black"/>
                <a:cs typeface="Arial Black"/>
              </a:rPr>
              <a:t>передвищої</a:t>
            </a:r>
            <a:r>
              <a:rPr sz="1950" spc="-30" dirty="0">
                <a:solidFill>
                  <a:srgbClr val="5E5F5F"/>
                </a:solidFill>
                <a:latin typeface="Arial Black"/>
                <a:cs typeface="Arial Black"/>
              </a:rPr>
              <a:t> </a:t>
            </a:r>
            <a:r>
              <a:rPr sz="1950" dirty="0">
                <a:solidFill>
                  <a:srgbClr val="5E5F5F"/>
                </a:solidFill>
                <a:latin typeface="Arial Black"/>
                <a:cs typeface="Arial Black"/>
              </a:rPr>
              <a:t>освіти?</a:t>
            </a:r>
            <a:endParaRPr sz="1950" dirty="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" y="2541269"/>
            <a:ext cx="7041356" cy="254925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indent="724376" algn="just">
              <a:lnSpc>
                <a:spcPct val="99900"/>
              </a:lnSpc>
              <a:spcBef>
                <a:spcPts val="79"/>
              </a:spcBef>
            </a:pPr>
            <a:r>
              <a:rPr sz="1500" dirty="0">
                <a:solidFill>
                  <a:srgbClr val="585858"/>
                </a:solidFill>
                <a:latin typeface="Arial Black"/>
                <a:cs typeface="Arial Black"/>
              </a:rPr>
              <a:t>Перелік конкурсних </a:t>
            </a:r>
            <a:r>
              <a:rPr sz="1500" spc="-4" dirty="0">
                <a:solidFill>
                  <a:srgbClr val="585858"/>
                </a:solidFill>
                <a:latin typeface="Arial Black"/>
                <a:cs typeface="Arial Black"/>
              </a:rPr>
              <a:t>предметів,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творчих заліків татворчих </a:t>
            </a:r>
            <a:r>
              <a:rPr sz="1500" spc="-49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конкурсів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для</a:t>
            </a:r>
            <a:r>
              <a:rPr sz="1500" spc="8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вступу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на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навчання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для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здобуття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освітнього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ступеня молодшого бакалавра, бакалавра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(магістра медичного,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фармацевтичного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та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ветеринарного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спрямувань)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на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відкриті,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фіксовані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та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небюджетні конкурсні пропозиції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на основі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повної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загальної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середньої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освіти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585858"/>
                </a:solidFill>
                <a:latin typeface="Arial Black"/>
                <a:cs typeface="Arial Black"/>
              </a:rPr>
              <a:t>визначено</a:t>
            </a:r>
            <a:r>
              <a:rPr sz="1500" dirty="0">
                <a:solidFill>
                  <a:srgbClr val="585858"/>
                </a:solidFill>
                <a:latin typeface="Arial Black"/>
                <a:cs typeface="Arial Black"/>
              </a:rPr>
              <a:t> в</a:t>
            </a:r>
            <a:r>
              <a:rPr sz="1500" spc="4" dirty="0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sz="1500" u="heavy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додатку</a:t>
            </a:r>
            <a:r>
              <a:rPr sz="15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3"/>
              </a:rPr>
              <a:t> 4</a:t>
            </a:r>
            <a:r>
              <a:rPr sz="1500" spc="4" dirty="0">
                <a:solidFill>
                  <a:srgbClr val="0462C1"/>
                </a:solidFill>
                <a:latin typeface="Arial Black"/>
                <a:cs typeface="Arial Black"/>
              </a:rPr>
              <a:t> </a:t>
            </a:r>
            <a:r>
              <a:rPr sz="1500" u="heavy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</a:rPr>
              <a:t>УМОВ </a:t>
            </a:r>
            <a:r>
              <a:rPr sz="1500" spc="4" dirty="0">
                <a:solidFill>
                  <a:srgbClr val="0462C1"/>
                </a:solidFill>
                <a:latin typeface="Arial Black"/>
                <a:cs typeface="Arial Black"/>
              </a:rPr>
              <a:t> </a:t>
            </a:r>
            <a:r>
              <a:rPr sz="1500" u="heavy" spc="-4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Arial Black"/>
                <a:cs typeface="Arial Black"/>
                <a:hlinkClick r:id="rId4"/>
              </a:rPr>
              <a:t>ПРИЙОМУ</a:t>
            </a:r>
            <a:r>
              <a:rPr sz="1500" spc="-4" dirty="0">
                <a:solidFill>
                  <a:srgbClr val="0462C1"/>
                </a:solidFill>
                <a:latin typeface="Arial Black"/>
                <a:cs typeface="Arial Black"/>
                <a:hlinkClick r:id="rId4"/>
              </a:rPr>
              <a:t> </a:t>
            </a:r>
            <a:r>
              <a:rPr sz="1500" dirty="0">
                <a:solidFill>
                  <a:srgbClr val="585858"/>
                </a:solidFill>
                <a:latin typeface="Arial Black"/>
                <a:cs typeface="Arial Black"/>
                <a:hlinkClick r:id="rId4"/>
              </a:rPr>
              <a:t>НА </a:t>
            </a:r>
            <a:r>
              <a:rPr sz="1500" spc="-4" dirty="0">
                <a:solidFill>
                  <a:srgbClr val="585858"/>
                </a:solidFill>
                <a:latin typeface="Arial Black"/>
                <a:cs typeface="Arial Black"/>
                <a:hlinkClick r:id="rId4"/>
              </a:rPr>
              <a:t>НАВЧАННЯ </a:t>
            </a:r>
            <a:r>
              <a:rPr sz="1500" dirty="0">
                <a:solidFill>
                  <a:srgbClr val="585858"/>
                </a:solidFill>
                <a:latin typeface="Arial Black"/>
                <a:cs typeface="Arial Black"/>
                <a:hlinkClick r:id="rId4"/>
              </a:rPr>
              <a:t>ДЛЯ ЗДОБУТТЯ </a:t>
            </a:r>
            <a:r>
              <a:rPr sz="1500" spc="-4" dirty="0">
                <a:solidFill>
                  <a:srgbClr val="585858"/>
                </a:solidFill>
                <a:latin typeface="Arial Black"/>
                <a:cs typeface="Arial Black"/>
                <a:hlinkClick r:id="rId4"/>
              </a:rPr>
              <a:t>ВИЩОЇ ОСВІТИ </a:t>
            </a:r>
            <a:r>
              <a:rPr sz="1500" dirty="0">
                <a:solidFill>
                  <a:srgbClr val="585858"/>
                </a:solidFill>
                <a:latin typeface="Arial Black"/>
                <a:cs typeface="Arial Black"/>
                <a:hlinkClick r:id="rId4"/>
              </a:rPr>
              <a:t>В </a:t>
            </a:r>
            <a:r>
              <a:rPr sz="1500" spc="-4" dirty="0">
                <a:solidFill>
                  <a:srgbClr val="585858"/>
                </a:solidFill>
                <a:latin typeface="Arial Black"/>
                <a:cs typeface="Arial Black"/>
                <a:hlinkClick r:id="rId4"/>
              </a:rPr>
              <a:t>2022 </a:t>
            </a:r>
            <a:r>
              <a:rPr sz="1500" dirty="0">
                <a:solidFill>
                  <a:srgbClr val="585858"/>
                </a:solidFill>
                <a:latin typeface="Arial Black"/>
                <a:cs typeface="Arial Black"/>
              </a:rPr>
              <a:t> РОЦІ.</a:t>
            </a:r>
            <a:endParaRPr sz="1500" dirty="0">
              <a:latin typeface="Arial Black"/>
              <a:cs typeface="Arial Black"/>
            </a:endParaRPr>
          </a:p>
          <a:p>
            <a:pPr marL="9525" marR="3810" indent="685324" algn="just"/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У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2022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році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при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вступі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до</a:t>
            </a:r>
            <a:r>
              <a:rPr sz="1500" spc="4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закладів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вищої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освіти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прийматимуться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сертифікати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59E90"/>
                </a:solidFill>
                <a:latin typeface="Arial Black"/>
                <a:cs typeface="Arial Black"/>
              </a:rPr>
              <a:t>ЗНО</a:t>
            </a:r>
            <a:r>
              <a:rPr sz="1500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59E90"/>
                </a:solidFill>
                <a:latin typeface="Arial Black"/>
                <a:cs typeface="Arial Black"/>
              </a:rPr>
              <a:t>2019,</a:t>
            </a:r>
            <a:r>
              <a:rPr sz="1500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59E90"/>
                </a:solidFill>
                <a:latin typeface="Arial Black"/>
                <a:cs typeface="Arial Black"/>
              </a:rPr>
              <a:t>2020,</a:t>
            </a:r>
            <a:r>
              <a:rPr sz="1500" dirty="0">
                <a:solidFill>
                  <a:srgbClr val="359E90"/>
                </a:solidFill>
                <a:latin typeface="Arial Black"/>
                <a:cs typeface="Arial Black"/>
              </a:rPr>
              <a:t> 2021</a:t>
            </a:r>
            <a:r>
              <a:rPr sz="1500" spc="499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та</a:t>
            </a:r>
            <a:r>
              <a:rPr sz="1500" spc="499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359E90"/>
                </a:solidFill>
                <a:latin typeface="Arial Black"/>
                <a:cs typeface="Arial Black"/>
              </a:rPr>
              <a:t>2022 </a:t>
            </a:r>
            <a:r>
              <a:rPr sz="1500" spc="4" dirty="0">
                <a:solidFill>
                  <a:srgbClr val="359E90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359E90"/>
                </a:solidFill>
                <a:latin typeface="Arial Black"/>
                <a:cs typeface="Arial Black"/>
              </a:rPr>
              <a:t>років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у</a:t>
            </a:r>
            <a:r>
              <a:rPr sz="1500" spc="-8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будь-яких</a:t>
            </a:r>
            <a:r>
              <a:rPr sz="1500" spc="-23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комбінаціях </a:t>
            </a:r>
            <a:r>
              <a:rPr sz="1500" dirty="0">
                <a:solidFill>
                  <a:srgbClr val="7E7E7E"/>
                </a:solidFill>
                <a:latin typeface="Arial Black"/>
                <a:cs typeface="Arial Black"/>
              </a:rPr>
              <a:t>на</a:t>
            </a:r>
            <a:r>
              <a:rPr sz="1500" spc="-11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вибір</a:t>
            </a:r>
            <a:r>
              <a:rPr sz="1500" spc="-8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1500" spc="-4" dirty="0">
                <a:solidFill>
                  <a:srgbClr val="7E7E7E"/>
                </a:solidFill>
                <a:latin typeface="Arial Black"/>
                <a:cs typeface="Arial Black"/>
              </a:rPr>
              <a:t>вступника.</a:t>
            </a:r>
            <a:endParaRPr sz="1500" dirty="0">
              <a:latin typeface="Arial Black"/>
              <a:cs typeface="Arial Black"/>
            </a:endParaRPr>
          </a:p>
        </p:txBody>
      </p:sp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49566" y="0"/>
            <a:ext cx="118529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0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857250"/>
            <a:ext cx="8865870" cy="5143500"/>
            <a:chOff x="0" y="0"/>
            <a:chExt cx="11821160" cy="68580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81912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0388" y="1498091"/>
              <a:ext cx="10240517" cy="3233166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601086" y="1976114"/>
            <a:ext cx="4849178" cy="23641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381" algn="ctr">
              <a:spcBef>
                <a:spcPts val="75"/>
              </a:spcBef>
            </a:pPr>
            <a:r>
              <a:rPr sz="3825" spc="-4" dirty="0">
                <a:solidFill>
                  <a:srgbClr val="359E90"/>
                </a:solidFill>
                <a:latin typeface="Arial Black"/>
                <a:cs typeface="Arial Black"/>
              </a:rPr>
              <a:t>ЗНО&amp;</a:t>
            </a:r>
            <a:r>
              <a:rPr sz="3825" spc="-4" dirty="0">
                <a:solidFill>
                  <a:srgbClr val="EC5F73"/>
                </a:solidFill>
                <a:latin typeface="Arial Black"/>
                <a:cs typeface="Arial Black"/>
              </a:rPr>
              <a:t>ДПА</a:t>
            </a:r>
            <a:endParaRPr sz="3825" dirty="0">
              <a:latin typeface="Arial Black"/>
              <a:cs typeface="Arial Black"/>
            </a:endParaRPr>
          </a:p>
          <a:p>
            <a:pPr marL="9525" marR="3810" indent="476" algn="ctr">
              <a:spcBef>
                <a:spcPts val="4"/>
              </a:spcBef>
            </a:pPr>
            <a:r>
              <a:rPr sz="3825" dirty="0">
                <a:solidFill>
                  <a:srgbClr val="A6A6A6"/>
                </a:solidFill>
                <a:latin typeface="Arial Black"/>
                <a:cs typeface="Arial Black"/>
              </a:rPr>
              <a:t>ТА</a:t>
            </a:r>
            <a:r>
              <a:rPr sz="3825" dirty="0">
                <a:solidFill>
                  <a:srgbClr val="7E7E7E"/>
                </a:solidFill>
                <a:latin typeface="Arial Black"/>
                <a:cs typeface="Arial Black"/>
              </a:rPr>
              <a:t>ОСОБЛИВОСТІ </a:t>
            </a:r>
            <a:r>
              <a:rPr sz="3825" spc="-1267" dirty="0">
                <a:solidFill>
                  <a:srgbClr val="7E7E7E"/>
                </a:solidFill>
                <a:latin typeface="Arial Black"/>
                <a:cs typeface="Arial Black"/>
              </a:rPr>
              <a:t> </a:t>
            </a:r>
            <a:r>
              <a:rPr sz="3825" spc="-4" dirty="0">
                <a:solidFill>
                  <a:srgbClr val="A6A6A6"/>
                </a:solidFill>
                <a:latin typeface="Arial Black"/>
                <a:cs typeface="Arial Black"/>
              </a:rPr>
              <a:t>ДЕЯКИХ </a:t>
            </a:r>
            <a:r>
              <a:rPr sz="3825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3825" spc="-4" dirty="0">
                <a:solidFill>
                  <a:srgbClr val="A6A6A6"/>
                </a:solidFill>
                <a:latin typeface="Arial Black"/>
                <a:cs typeface="Arial Black"/>
              </a:rPr>
              <a:t>ТЕСТОВИХ</a:t>
            </a:r>
            <a:r>
              <a:rPr sz="3825" spc="-68" dirty="0">
                <a:solidFill>
                  <a:srgbClr val="A6A6A6"/>
                </a:solidFill>
                <a:latin typeface="Arial Black"/>
                <a:cs typeface="Arial Black"/>
              </a:rPr>
              <a:t> </a:t>
            </a:r>
            <a:r>
              <a:rPr sz="3825" spc="-4" dirty="0">
                <a:solidFill>
                  <a:srgbClr val="A6A6A6"/>
                </a:solidFill>
                <a:latin typeface="Arial Black"/>
                <a:cs typeface="Arial Black"/>
              </a:rPr>
              <a:t>РОБІТ</a:t>
            </a:r>
            <a:endParaRPr sz="3825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87863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ozestvo-cvetnih-treugolnikov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mnozestvo-cvetnih-treugolnikov</Template>
  <TotalTime>211</TotalTime>
  <Words>1769</Words>
  <Application>Microsoft Office PowerPoint</Application>
  <PresentationFormat>Экран (4:3)</PresentationFormat>
  <Paragraphs>302</Paragraphs>
  <Slides>38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6" baseType="lpstr">
      <vt:lpstr>Arial</vt:lpstr>
      <vt:lpstr>Arial Black</vt:lpstr>
      <vt:lpstr>Calibri</vt:lpstr>
      <vt:lpstr>Segoe UI</vt:lpstr>
      <vt:lpstr>Sitka Banner</vt:lpstr>
      <vt:lpstr>Times New Roman</vt:lpstr>
      <vt:lpstr>Wingdings</vt:lpstr>
      <vt:lpstr>mnozestvo-cvetnih-treugolnikov</vt:lpstr>
      <vt:lpstr>Зустріч з батьками та учнями 11-х класів </vt:lpstr>
      <vt:lpstr>ЩО ТАКЕ ДПА?</vt:lpstr>
      <vt:lpstr>ЩО ТАКЕ ЗНО?</vt:lpstr>
      <vt:lpstr>ДЛЯ ЧОГО ПОТРІБНО ЗНО?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Тестові зошити з усіх предметів ЗНО, окрім математики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Тести з математики</vt:lpstr>
      <vt:lpstr>Тести з іноземних мов</vt:lpstr>
      <vt:lpstr>Презентация PowerPoint</vt:lpstr>
      <vt:lpstr>Тест з української мови і літератури</vt:lpstr>
      <vt:lpstr>Презентация PowerPoint</vt:lpstr>
      <vt:lpstr>РЕЄСТРАЦІЯ  НА ЗНО-2022</vt:lpstr>
      <vt:lpstr>ТЕРМІНИ РЕЄСТРАЦІЇ  ДЛЯ УЧАСТІ В ЗНО-2022</vt:lpstr>
      <vt:lpstr>ЩО НЕОБХІДНО ВРАХУВАТИ ПІД ЧАС  ВИБОРУ ПРЕДМЕТІВ ДЛЯ РЕЄСТРАЦІЇ: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Katia saskova</cp:lastModifiedBy>
  <cp:revision>18</cp:revision>
  <dcterms:created xsi:type="dcterms:W3CDTF">2021-04-19T11:07:26Z</dcterms:created>
  <dcterms:modified xsi:type="dcterms:W3CDTF">2021-11-17T17:14:37Z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2021-04-19T00:00:00Z</vt:filetime>
  </property>
</Properties>
</file>